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89" r:id="rId2"/>
    <p:sldId id="256" r:id="rId3"/>
    <p:sldId id="257" r:id="rId4"/>
    <p:sldId id="258" r:id="rId5"/>
    <p:sldId id="306" r:id="rId6"/>
    <p:sldId id="277" r:id="rId7"/>
    <p:sldId id="307" r:id="rId8"/>
    <p:sldId id="276" r:id="rId9"/>
    <p:sldId id="272" r:id="rId10"/>
    <p:sldId id="273" r:id="rId11"/>
    <p:sldId id="274" r:id="rId12"/>
    <p:sldId id="265" r:id="rId13"/>
    <p:sldId id="269" r:id="rId14"/>
    <p:sldId id="270" r:id="rId15"/>
    <p:sldId id="266" r:id="rId16"/>
    <p:sldId id="278" r:id="rId17"/>
    <p:sldId id="309" r:id="rId18"/>
    <p:sldId id="280" r:id="rId19"/>
    <p:sldId id="281" r:id="rId20"/>
    <p:sldId id="282" r:id="rId21"/>
    <p:sldId id="283" r:id="rId22"/>
    <p:sldId id="308" r:id="rId23"/>
    <p:sldId id="285" r:id="rId24"/>
    <p:sldId id="286" r:id="rId25"/>
    <p:sldId id="290" r:id="rId26"/>
    <p:sldId id="291" r:id="rId27"/>
    <p:sldId id="292" r:id="rId28"/>
    <p:sldId id="293" r:id="rId29"/>
    <p:sldId id="260" r:id="rId30"/>
    <p:sldId id="296" r:id="rId31"/>
    <p:sldId id="295" r:id="rId32"/>
    <p:sldId id="298" r:id="rId33"/>
    <p:sldId id="303" r:id="rId34"/>
    <p:sldId id="302" r:id="rId35"/>
    <p:sldId id="304" r:id="rId36"/>
    <p:sldId id="301" r:id="rId37"/>
    <p:sldId id="300" r:id="rId38"/>
    <p:sldId id="294" r:id="rId39"/>
    <p:sldId id="305" r:id="rId40"/>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ah Nazeem" initials="SN" lastIdx="1" clrIdx="0">
    <p:extLst>
      <p:ext uri="{19B8F6BF-5375-455C-9EA6-DF929625EA0E}">
        <p15:presenceInfo xmlns:p15="http://schemas.microsoft.com/office/powerpoint/2012/main" userId="939be83e315c690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AD13"/>
    <a:srgbClr val="BABCB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2BF7AB-71E1-4DB3-A593-4566F8A9B8CD}" v="21" dt="2022-09-25T10:53:36.9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85" d="100"/>
          <a:sy n="85" d="100"/>
        </p:scale>
        <p:origin x="36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44E8C6-1DBB-442A-8536-6636262AB853}" type="datetimeFigureOut">
              <a:rPr lang="en-IN" smtClean="0"/>
              <a:t>25-09-2022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034377-6AA3-4936-B14A-B13A16220D40}" type="slidenum">
              <a:rPr lang="en-IN" smtClean="0"/>
              <a:t>‹#›</a:t>
            </a:fld>
            <a:endParaRPr lang="en-IN"/>
          </a:p>
        </p:txBody>
      </p:sp>
    </p:spTree>
    <p:extLst>
      <p:ext uri="{BB962C8B-B14F-4D97-AF65-F5344CB8AC3E}">
        <p14:creationId xmlns:p14="http://schemas.microsoft.com/office/powerpoint/2010/main" val="3524669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25/09/2022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25/09/2022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25/09/2022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25/09/2022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25/09/2022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25/09/2022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25/09/2022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25/09/2022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25/09/2022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25/09/2022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25/09/2022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25/09/2022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a:extLst>
              <a:ext uri="{FF2B5EF4-FFF2-40B4-BE49-F238E27FC236}">
                <a16:creationId xmlns:a16="http://schemas.microsoft.com/office/drawing/2014/main" id="{1E935E35-4738-7991-731F-AC718724B62E}"/>
              </a:ext>
            </a:extLst>
          </p:cNvPr>
          <p:cNvSpPr txBox="1"/>
          <p:nvPr/>
        </p:nvSpPr>
        <p:spPr>
          <a:xfrm>
            <a:off x="3162300" y="1562100"/>
            <a:ext cx="568960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3600" dirty="0"/>
              <a:t>GROUP 12 MINIPROJECT</a:t>
            </a:r>
            <a:endParaRPr lang="en-US" sz="3600" dirty="0"/>
          </a:p>
        </p:txBody>
      </p:sp>
      <p:sp>
        <p:nvSpPr>
          <p:cNvPr id="6" name="TextBox 2">
            <a:extLst>
              <a:ext uri="{FF2B5EF4-FFF2-40B4-BE49-F238E27FC236}">
                <a16:creationId xmlns:a16="http://schemas.microsoft.com/office/drawing/2014/main" id="{813C12CD-53D8-7FDD-40E9-0B21D4BC976C}"/>
              </a:ext>
            </a:extLst>
          </p:cNvPr>
          <p:cNvSpPr txBox="1"/>
          <p:nvPr/>
        </p:nvSpPr>
        <p:spPr>
          <a:xfrm>
            <a:off x="1285875" y="2898775"/>
            <a:ext cx="4724400"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7200" b="1" dirty="0">
                <a:latin typeface="inherit"/>
                <a:cs typeface="Calibri Light"/>
              </a:rPr>
              <a:t>AI BILLER</a:t>
            </a:r>
            <a:endParaRPr lang="en-US" sz="7200" b="1">
              <a:latin typeface="inherit"/>
              <a:cs typeface="Calibri Light"/>
            </a:endParaRPr>
          </a:p>
        </p:txBody>
      </p:sp>
      <p:sp>
        <p:nvSpPr>
          <p:cNvPr id="7" name="TextBox 3">
            <a:extLst>
              <a:ext uri="{FF2B5EF4-FFF2-40B4-BE49-F238E27FC236}">
                <a16:creationId xmlns:a16="http://schemas.microsoft.com/office/drawing/2014/main" id="{4B9B151A-14A3-71EE-E220-8FFD4F9B1269}"/>
              </a:ext>
            </a:extLst>
          </p:cNvPr>
          <p:cNvSpPr txBox="1"/>
          <p:nvPr/>
        </p:nvSpPr>
        <p:spPr>
          <a:xfrm>
            <a:off x="7600950" y="3702050"/>
            <a:ext cx="4229100" cy="230832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u="sng" dirty="0">
                <a:cs typeface="Calibri"/>
              </a:rPr>
              <a:t>GROUP MEMBERS</a:t>
            </a:r>
          </a:p>
          <a:p>
            <a:endParaRPr lang="en-GB" dirty="0">
              <a:cs typeface="Calibri"/>
            </a:endParaRPr>
          </a:p>
          <a:p>
            <a:r>
              <a:rPr lang="en-GB" dirty="0">
                <a:cs typeface="Calibri"/>
              </a:rPr>
              <a:t>ABDUL ANZIL B        - TLY19EC001</a:t>
            </a:r>
            <a:endParaRPr lang="en-GB" sz="2400" b="1" dirty="0">
              <a:cs typeface="Calibri"/>
            </a:endParaRPr>
          </a:p>
          <a:p>
            <a:r>
              <a:rPr lang="en-GB" dirty="0">
                <a:cs typeface="Calibri"/>
              </a:rPr>
              <a:t>ABDUL HADI K </a:t>
            </a:r>
            <a:r>
              <a:rPr lang="en-GB" dirty="0" err="1">
                <a:cs typeface="Calibri"/>
              </a:rPr>
              <a:t>K</a:t>
            </a:r>
            <a:r>
              <a:rPr lang="en-GB" dirty="0">
                <a:cs typeface="Calibri"/>
              </a:rPr>
              <a:t>      - TLY19EC002</a:t>
            </a:r>
          </a:p>
          <a:p>
            <a:r>
              <a:rPr lang="en-GB" dirty="0">
                <a:cs typeface="Calibri"/>
              </a:rPr>
              <a:t>AFNAD C A               - TLY19EC004</a:t>
            </a:r>
          </a:p>
          <a:p>
            <a:r>
              <a:rPr lang="en-GB" dirty="0">
                <a:cs typeface="Calibri"/>
              </a:rPr>
              <a:t>FAYIZ C K                   - TLY19EC042</a:t>
            </a:r>
          </a:p>
          <a:p>
            <a:endParaRPr lang="en-GB" dirty="0">
              <a:cs typeface="Calibri"/>
            </a:endParaRPr>
          </a:p>
          <a:p>
            <a:r>
              <a:rPr lang="en-GB" b="1" dirty="0">
                <a:cs typeface="Calibri"/>
              </a:rPr>
              <a:t>GUIDE</a:t>
            </a:r>
            <a:r>
              <a:rPr lang="en-GB" dirty="0">
                <a:cs typeface="Calibri"/>
              </a:rPr>
              <a:t>: Asst Prof ANAS A K</a:t>
            </a:r>
          </a:p>
        </p:txBody>
      </p:sp>
    </p:spTree>
    <p:extLst>
      <p:ext uri="{BB962C8B-B14F-4D97-AF65-F5344CB8AC3E}">
        <p14:creationId xmlns:p14="http://schemas.microsoft.com/office/powerpoint/2010/main" val="2702852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1A4E562-9D19-5C6E-3580-1B216F12635D}"/>
              </a:ext>
            </a:extLst>
          </p:cNvPr>
          <p:cNvSpPr txBox="1"/>
          <p:nvPr/>
        </p:nvSpPr>
        <p:spPr>
          <a:xfrm>
            <a:off x="316417" y="1153572"/>
            <a:ext cx="3539066" cy="44611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kern="1200">
                <a:solidFill>
                  <a:srgbClr val="FFFFFF"/>
                </a:solidFill>
                <a:latin typeface="+mj-lt"/>
                <a:ea typeface="+mj-ea"/>
                <a:cs typeface="+mj-cs"/>
              </a:rPr>
              <a:t>COMPONENTS USED</a:t>
            </a:r>
          </a:p>
        </p:txBody>
      </p:sp>
      <p:sp>
        <p:nvSpPr>
          <p:cNvPr id="35"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6A7AC9DE-7485-16DC-8E12-786912C2F92F}"/>
              </a:ext>
            </a:extLst>
          </p:cNvPr>
          <p:cNvSpPr txBox="1"/>
          <p:nvPr/>
        </p:nvSpPr>
        <p:spPr>
          <a:xfrm>
            <a:off x="4478867" y="574390"/>
            <a:ext cx="50397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dirty="0"/>
              <a:t>2. Camera Module</a:t>
            </a:r>
            <a:endParaRPr lang="en-GB" sz="2800" b="1" dirty="0">
              <a:cs typeface="Calibri"/>
            </a:endParaRPr>
          </a:p>
        </p:txBody>
      </p:sp>
      <p:pic>
        <p:nvPicPr>
          <p:cNvPr id="3" name="Picture 3">
            <a:extLst>
              <a:ext uri="{FF2B5EF4-FFF2-40B4-BE49-F238E27FC236}">
                <a16:creationId xmlns:a16="http://schemas.microsoft.com/office/drawing/2014/main" id="{40773489-22AD-A186-29F2-B06A9AC7C810}"/>
              </a:ext>
            </a:extLst>
          </p:cNvPr>
          <p:cNvPicPr>
            <a:picLocks noChangeAspect="1"/>
          </p:cNvPicPr>
          <p:nvPr/>
        </p:nvPicPr>
        <p:blipFill>
          <a:blip r:embed="rId2"/>
          <a:stretch>
            <a:fillRect/>
          </a:stretch>
        </p:blipFill>
        <p:spPr>
          <a:xfrm>
            <a:off x="5918200" y="2195220"/>
            <a:ext cx="3257550" cy="2467559"/>
          </a:xfrm>
          <a:prstGeom prst="rect">
            <a:avLst/>
          </a:prstGeom>
        </p:spPr>
      </p:pic>
    </p:spTree>
    <p:extLst>
      <p:ext uri="{BB962C8B-B14F-4D97-AF65-F5344CB8AC3E}">
        <p14:creationId xmlns:p14="http://schemas.microsoft.com/office/powerpoint/2010/main" val="3810963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1A4E562-9D19-5C6E-3580-1B216F12635D}"/>
              </a:ext>
            </a:extLst>
          </p:cNvPr>
          <p:cNvSpPr txBox="1"/>
          <p:nvPr/>
        </p:nvSpPr>
        <p:spPr>
          <a:xfrm>
            <a:off x="316417" y="1153572"/>
            <a:ext cx="3539066" cy="44611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kern="1200">
                <a:solidFill>
                  <a:srgbClr val="FFFFFF"/>
                </a:solidFill>
                <a:latin typeface="+mj-lt"/>
                <a:ea typeface="+mj-ea"/>
                <a:cs typeface="+mj-cs"/>
              </a:rPr>
              <a:t>COMPONENTS USED</a:t>
            </a:r>
          </a:p>
        </p:txBody>
      </p:sp>
      <p:sp>
        <p:nvSpPr>
          <p:cNvPr id="35"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AB133426-5B5A-A264-FD00-9D39CA7F8BC3}"/>
              </a:ext>
            </a:extLst>
          </p:cNvPr>
          <p:cNvSpPr txBox="1"/>
          <p:nvPr/>
        </p:nvSpPr>
        <p:spPr>
          <a:xfrm>
            <a:off x="4641599" y="2019390"/>
            <a:ext cx="5848158" cy="333210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342900" indent="-342900">
              <a:lnSpc>
                <a:spcPct val="90000"/>
              </a:lnSpc>
              <a:spcAft>
                <a:spcPts val="600"/>
              </a:spcAft>
              <a:buFont typeface="Arial" panose="020B0604020202020204" pitchFamily="34" charset="0"/>
              <a:buChar char="•"/>
            </a:pPr>
            <a:r>
              <a:rPr lang="en-US" sz="2800" dirty="0">
                <a:ea typeface="+mn-lt"/>
                <a:cs typeface="+mn-lt"/>
              </a:rPr>
              <a:t>Raspberry Pi 5MP Camera Module for object detection.</a:t>
            </a:r>
          </a:p>
          <a:p>
            <a:pPr>
              <a:lnSpc>
                <a:spcPct val="90000"/>
              </a:lnSpc>
              <a:spcAft>
                <a:spcPts val="600"/>
              </a:spcAft>
            </a:pPr>
            <a:endParaRPr lang="en-US" sz="2000" dirty="0">
              <a:ea typeface="+mn-lt"/>
              <a:cs typeface="+mn-lt"/>
            </a:endParaRPr>
          </a:p>
          <a:p>
            <a:pPr marL="342900" indent="-342900">
              <a:lnSpc>
                <a:spcPct val="90000"/>
              </a:lnSpc>
              <a:spcAft>
                <a:spcPts val="600"/>
              </a:spcAft>
              <a:buFont typeface="Arial" panose="020B0604020202020204" pitchFamily="34" charset="0"/>
              <a:buChar char="•"/>
            </a:pPr>
            <a:r>
              <a:rPr lang="en-US" sz="2800" dirty="0">
                <a:ea typeface="+mn-lt"/>
                <a:cs typeface="+mn-lt"/>
              </a:rPr>
              <a:t>High definition 5MP camera that has the ability to capture good quality photos.</a:t>
            </a:r>
          </a:p>
          <a:p>
            <a:pPr>
              <a:lnSpc>
                <a:spcPct val="90000"/>
              </a:lnSpc>
              <a:spcAft>
                <a:spcPts val="600"/>
              </a:spcAft>
            </a:pPr>
            <a:endParaRPr lang="en-US" sz="2000" dirty="0">
              <a:ea typeface="+mn-lt"/>
              <a:cs typeface="+mn-lt"/>
            </a:endParaRPr>
          </a:p>
        </p:txBody>
      </p:sp>
      <p:sp>
        <p:nvSpPr>
          <p:cNvPr id="2" name="TextBox 1">
            <a:extLst>
              <a:ext uri="{FF2B5EF4-FFF2-40B4-BE49-F238E27FC236}">
                <a16:creationId xmlns:a16="http://schemas.microsoft.com/office/drawing/2014/main" id="{6A7AC9DE-7485-16DC-8E12-786912C2F92F}"/>
              </a:ext>
            </a:extLst>
          </p:cNvPr>
          <p:cNvSpPr txBox="1"/>
          <p:nvPr/>
        </p:nvSpPr>
        <p:spPr>
          <a:xfrm>
            <a:off x="4174067" y="628650"/>
            <a:ext cx="50397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dirty="0"/>
              <a:t>2. Camera Module</a:t>
            </a:r>
            <a:endParaRPr lang="en-US" dirty="0"/>
          </a:p>
        </p:txBody>
      </p:sp>
    </p:spTree>
    <p:extLst>
      <p:ext uri="{BB962C8B-B14F-4D97-AF65-F5344CB8AC3E}">
        <p14:creationId xmlns:p14="http://schemas.microsoft.com/office/powerpoint/2010/main" val="1646789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1A4E562-9D19-5C6E-3580-1B216F12635D}"/>
              </a:ext>
            </a:extLst>
          </p:cNvPr>
          <p:cNvSpPr txBox="1"/>
          <p:nvPr/>
        </p:nvSpPr>
        <p:spPr>
          <a:xfrm>
            <a:off x="316417" y="1153572"/>
            <a:ext cx="3539066" cy="44611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kern="1200">
                <a:solidFill>
                  <a:srgbClr val="FFFFFF"/>
                </a:solidFill>
                <a:latin typeface="+mj-lt"/>
                <a:ea typeface="+mj-ea"/>
                <a:cs typeface="+mj-cs"/>
              </a:rPr>
              <a:t>COMPONENTS USED</a:t>
            </a:r>
          </a:p>
        </p:txBody>
      </p:sp>
      <p:sp>
        <p:nvSpPr>
          <p:cNvPr id="35"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6A7AC9DE-7485-16DC-8E12-786912C2F92F}"/>
              </a:ext>
            </a:extLst>
          </p:cNvPr>
          <p:cNvSpPr txBox="1"/>
          <p:nvPr/>
        </p:nvSpPr>
        <p:spPr>
          <a:xfrm>
            <a:off x="4174067" y="628650"/>
            <a:ext cx="50397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dirty="0"/>
              <a:t>3. Weight Sensor (Load Cell)</a:t>
            </a:r>
            <a:endParaRPr lang="en-GB" sz="2800" b="1" dirty="0">
              <a:cs typeface="Calibri"/>
            </a:endParaRPr>
          </a:p>
        </p:txBody>
      </p:sp>
      <p:pic>
        <p:nvPicPr>
          <p:cNvPr id="3" name="Picture 6">
            <a:extLst>
              <a:ext uri="{FF2B5EF4-FFF2-40B4-BE49-F238E27FC236}">
                <a16:creationId xmlns:a16="http://schemas.microsoft.com/office/drawing/2014/main" id="{88921A28-8E93-6FAB-7FD5-80560548D056}"/>
              </a:ext>
            </a:extLst>
          </p:cNvPr>
          <p:cNvPicPr>
            <a:picLocks noChangeAspect="1"/>
          </p:cNvPicPr>
          <p:nvPr/>
        </p:nvPicPr>
        <p:blipFill>
          <a:blip r:embed="rId2"/>
          <a:stretch>
            <a:fillRect/>
          </a:stretch>
        </p:blipFill>
        <p:spPr>
          <a:xfrm>
            <a:off x="5554980" y="1566772"/>
            <a:ext cx="4695009" cy="4238625"/>
          </a:xfrm>
          <a:prstGeom prst="rect">
            <a:avLst/>
          </a:prstGeom>
        </p:spPr>
      </p:pic>
    </p:spTree>
    <p:extLst>
      <p:ext uri="{BB962C8B-B14F-4D97-AF65-F5344CB8AC3E}">
        <p14:creationId xmlns:p14="http://schemas.microsoft.com/office/powerpoint/2010/main" val="3154111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1A4E562-9D19-5C6E-3580-1B216F12635D}"/>
              </a:ext>
            </a:extLst>
          </p:cNvPr>
          <p:cNvSpPr txBox="1"/>
          <p:nvPr/>
        </p:nvSpPr>
        <p:spPr>
          <a:xfrm>
            <a:off x="316417" y="1153572"/>
            <a:ext cx="3539066" cy="44611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kern="1200">
                <a:solidFill>
                  <a:srgbClr val="FFFFFF"/>
                </a:solidFill>
                <a:latin typeface="+mj-lt"/>
                <a:ea typeface="+mj-ea"/>
                <a:cs typeface="+mj-cs"/>
              </a:rPr>
              <a:t>COMPONENTS USED</a:t>
            </a:r>
          </a:p>
        </p:txBody>
      </p:sp>
      <p:sp>
        <p:nvSpPr>
          <p:cNvPr id="35"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AB133426-5B5A-A264-FD00-9D39CA7F8BC3}"/>
              </a:ext>
            </a:extLst>
          </p:cNvPr>
          <p:cNvSpPr txBox="1"/>
          <p:nvPr/>
        </p:nvSpPr>
        <p:spPr>
          <a:xfrm>
            <a:off x="4627225" y="1670843"/>
            <a:ext cx="5997231" cy="422485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342900" indent="-342900">
              <a:lnSpc>
                <a:spcPct val="90000"/>
              </a:lnSpc>
              <a:spcAft>
                <a:spcPts val="600"/>
              </a:spcAft>
              <a:buFont typeface="Arial" panose="020B0604020202020204" pitchFamily="34" charset="0"/>
              <a:buChar char="•"/>
            </a:pPr>
            <a:r>
              <a:rPr lang="en-US" sz="2400" dirty="0"/>
              <a:t>The load cell is a sensor that converts a load or force acting on it into an electric signal. </a:t>
            </a:r>
          </a:p>
          <a:p>
            <a:pPr>
              <a:lnSpc>
                <a:spcPct val="90000"/>
              </a:lnSpc>
              <a:spcAft>
                <a:spcPts val="600"/>
              </a:spcAft>
            </a:pPr>
            <a:endParaRPr lang="en-US" sz="2400" dirty="0"/>
          </a:p>
          <a:p>
            <a:pPr marL="342900" indent="-342900">
              <a:lnSpc>
                <a:spcPct val="90000"/>
              </a:lnSpc>
              <a:spcAft>
                <a:spcPts val="600"/>
              </a:spcAft>
              <a:buFont typeface="Arial" panose="020B0604020202020204" pitchFamily="34" charset="0"/>
              <a:buChar char="•"/>
            </a:pPr>
            <a:r>
              <a:rPr lang="en-US" sz="2400" dirty="0"/>
              <a:t>This electric signal can be a voltage change or current change depending on the type of load cell and circuitry used. </a:t>
            </a:r>
            <a:endParaRPr lang="en-US" sz="2400" dirty="0">
              <a:cs typeface="Calibri" panose="020F0502020204030204"/>
            </a:endParaRPr>
          </a:p>
          <a:p>
            <a:pPr indent="-228600">
              <a:lnSpc>
                <a:spcPct val="90000"/>
              </a:lnSpc>
              <a:spcAft>
                <a:spcPts val="600"/>
              </a:spcAft>
              <a:buFont typeface="Arial" panose="020B0604020202020204" pitchFamily="34" charset="0"/>
              <a:buChar char="•"/>
            </a:pPr>
            <a:endParaRPr lang="en-US" sz="2400" dirty="0"/>
          </a:p>
          <a:p>
            <a:pPr marL="342900" indent="-342900">
              <a:lnSpc>
                <a:spcPct val="90000"/>
              </a:lnSpc>
              <a:spcAft>
                <a:spcPts val="600"/>
              </a:spcAft>
              <a:buFont typeface="Arial" panose="020B0604020202020204" pitchFamily="34" charset="0"/>
              <a:buChar char="•"/>
            </a:pPr>
            <a:r>
              <a:rPr lang="en-US" sz="2400" dirty="0"/>
              <a:t>There are many different kinds of load cells.</a:t>
            </a:r>
            <a:endParaRPr lang="en-US" sz="2400" dirty="0">
              <a:cs typeface="Calibri" panose="020F0502020204030204"/>
            </a:endParaRPr>
          </a:p>
          <a:p>
            <a:pPr marL="342900" indent="-342900">
              <a:lnSpc>
                <a:spcPct val="90000"/>
              </a:lnSpc>
              <a:spcAft>
                <a:spcPts val="600"/>
              </a:spcAft>
              <a:buFont typeface="Arial" panose="020B0604020202020204" pitchFamily="34" charset="0"/>
              <a:buChar char="•"/>
            </a:pPr>
            <a:endParaRPr lang="en-US" sz="2400" dirty="0">
              <a:cs typeface="Calibri" panose="020F0502020204030204"/>
            </a:endParaRPr>
          </a:p>
          <a:p>
            <a:pPr marL="342900" indent="-342900">
              <a:lnSpc>
                <a:spcPct val="90000"/>
              </a:lnSpc>
              <a:spcAft>
                <a:spcPts val="600"/>
              </a:spcAft>
              <a:buFont typeface="Arial" panose="020B0604020202020204" pitchFamily="34" charset="0"/>
              <a:buChar char="•"/>
            </a:pPr>
            <a:r>
              <a:rPr lang="en-US" sz="2400" dirty="0"/>
              <a:t>Here we are using a </a:t>
            </a:r>
            <a:r>
              <a:rPr lang="en-US" sz="2400" b="1" dirty="0"/>
              <a:t>resistive load cell</a:t>
            </a:r>
            <a:r>
              <a:rPr lang="en-US" sz="2400" dirty="0"/>
              <a:t>. </a:t>
            </a:r>
            <a:endParaRPr lang="en-US" sz="2400" dirty="0">
              <a:cs typeface="Calibri" panose="020F0502020204030204"/>
            </a:endParaRPr>
          </a:p>
        </p:txBody>
      </p:sp>
      <p:sp>
        <p:nvSpPr>
          <p:cNvPr id="2" name="TextBox 1">
            <a:extLst>
              <a:ext uri="{FF2B5EF4-FFF2-40B4-BE49-F238E27FC236}">
                <a16:creationId xmlns:a16="http://schemas.microsoft.com/office/drawing/2014/main" id="{6A7AC9DE-7485-16DC-8E12-786912C2F92F}"/>
              </a:ext>
            </a:extLst>
          </p:cNvPr>
          <p:cNvSpPr txBox="1"/>
          <p:nvPr/>
        </p:nvSpPr>
        <p:spPr>
          <a:xfrm>
            <a:off x="4174067" y="628650"/>
            <a:ext cx="50397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dirty="0"/>
              <a:t>3. Weight Sensor (Load Cell)</a:t>
            </a:r>
            <a:endParaRPr lang="en-GB" sz="2800" b="1" dirty="0">
              <a:cs typeface="Calibri"/>
            </a:endParaRPr>
          </a:p>
        </p:txBody>
      </p:sp>
    </p:spTree>
    <p:extLst>
      <p:ext uri="{BB962C8B-B14F-4D97-AF65-F5344CB8AC3E}">
        <p14:creationId xmlns:p14="http://schemas.microsoft.com/office/powerpoint/2010/main" val="2180176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1A4E562-9D19-5C6E-3580-1B216F12635D}"/>
              </a:ext>
            </a:extLst>
          </p:cNvPr>
          <p:cNvSpPr txBox="1"/>
          <p:nvPr/>
        </p:nvSpPr>
        <p:spPr>
          <a:xfrm>
            <a:off x="316417" y="1153572"/>
            <a:ext cx="3539066" cy="44611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kern="1200">
                <a:solidFill>
                  <a:srgbClr val="FFFFFF"/>
                </a:solidFill>
                <a:latin typeface="+mj-lt"/>
                <a:ea typeface="+mj-ea"/>
                <a:cs typeface="+mj-cs"/>
              </a:rPr>
              <a:t>COMPONENTS USED</a:t>
            </a:r>
          </a:p>
        </p:txBody>
      </p:sp>
      <p:sp>
        <p:nvSpPr>
          <p:cNvPr id="35"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6A7AC9DE-7485-16DC-8E12-786912C2F92F}"/>
              </a:ext>
            </a:extLst>
          </p:cNvPr>
          <p:cNvSpPr txBox="1"/>
          <p:nvPr/>
        </p:nvSpPr>
        <p:spPr>
          <a:xfrm>
            <a:off x="4174067" y="628650"/>
            <a:ext cx="50397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dirty="0"/>
              <a:t>4. HX711 Break outboard</a:t>
            </a:r>
            <a:endParaRPr lang="en-US" dirty="0"/>
          </a:p>
        </p:txBody>
      </p:sp>
      <p:pic>
        <p:nvPicPr>
          <p:cNvPr id="3" name="Picture 3" descr="A picture containing text, electronics, circuit&#10;&#10;Description automatically generated">
            <a:extLst>
              <a:ext uri="{FF2B5EF4-FFF2-40B4-BE49-F238E27FC236}">
                <a16:creationId xmlns:a16="http://schemas.microsoft.com/office/drawing/2014/main" id="{AD96252A-1DA4-1B84-ECFD-5E3D25989AF0}"/>
              </a:ext>
            </a:extLst>
          </p:cNvPr>
          <p:cNvPicPr>
            <a:picLocks noChangeAspect="1"/>
          </p:cNvPicPr>
          <p:nvPr/>
        </p:nvPicPr>
        <p:blipFill>
          <a:blip r:embed="rId2"/>
          <a:stretch>
            <a:fillRect/>
          </a:stretch>
        </p:blipFill>
        <p:spPr>
          <a:xfrm>
            <a:off x="5892800" y="1778000"/>
            <a:ext cx="3314700" cy="3314700"/>
          </a:xfrm>
          <a:prstGeom prst="rect">
            <a:avLst/>
          </a:prstGeom>
        </p:spPr>
      </p:pic>
    </p:spTree>
    <p:extLst>
      <p:ext uri="{BB962C8B-B14F-4D97-AF65-F5344CB8AC3E}">
        <p14:creationId xmlns:p14="http://schemas.microsoft.com/office/powerpoint/2010/main" val="656731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1A4E562-9D19-5C6E-3580-1B216F12635D}"/>
              </a:ext>
            </a:extLst>
          </p:cNvPr>
          <p:cNvSpPr txBox="1"/>
          <p:nvPr/>
        </p:nvSpPr>
        <p:spPr>
          <a:xfrm>
            <a:off x="316417" y="1153572"/>
            <a:ext cx="3539066" cy="44611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kern="1200">
                <a:solidFill>
                  <a:srgbClr val="FFFFFF"/>
                </a:solidFill>
                <a:latin typeface="+mj-lt"/>
                <a:ea typeface="+mj-ea"/>
                <a:cs typeface="+mj-cs"/>
              </a:rPr>
              <a:t>COMPONENTS USED</a:t>
            </a:r>
          </a:p>
        </p:txBody>
      </p:sp>
      <p:sp>
        <p:nvSpPr>
          <p:cNvPr id="35"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AB133426-5B5A-A264-FD00-9D39CA7F8BC3}"/>
              </a:ext>
            </a:extLst>
          </p:cNvPr>
          <p:cNvSpPr txBox="1"/>
          <p:nvPr/>
        </p:nvSpPr>
        <p:spPr>
          <a:xfrm>
            <a:off x="4521393" y="1670844"/>
            <a:ext cx="6059824" cy="351128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342900" indent="-342900">
              <a:lnSpc>
                <a:spcPct val="90000"/>
              </a:lnSpc>
              <a:spcAft>
                <a:spcPts val="600"/>
              </a:spcAft>
              <a:buFont typeface="Arial" panose="020B0604020202020204" pitchFamily="34" charset="0"/>
              <a:buChar char="•"/>
            </a:pPr>
            <a:r>
              <a:rPr lang="en-US" sz="2000" dirty="0">
                <a:ea typeface="+mn-lt"/>
                <a:cs typeface="+mn-lt"/>
              </a:rPr>
              <a:t>The HX711 module is a Load Cell Amplifier breakout board that allows us to easily read load cells to measure weight.</a:t>
            </a:r>
            <a:endParaRPr lang="en-US" dirty="0">
              <a:ea typeface="+mn-lt"/>
              <a:cs typeface="+mn-lt"/>
            </a:endParaRPr>
          </a:p>
          <a:p>
            <a:pPr marL="342900" indent="-342900">
              <a:lnSpc>
                <a:spcPct val="90000"/>
              </a:lnSpc>
              <a:spcAft>
                <a:spcPts val="600"/>
              </a:spcAft>
              <a:buFont typeface="Arial" panose="020B0604020202020204" pitchFamily="34" charset="0"/>
              <a:buChar char="•"/>
            </a:pPr>
            <a:endParaRPr lang="en-US" sz="2000" dirty="0"/>
          </a:p>
          <a:p>
            <a:pPr marL="342900" indent="-342900">
              <a:lnSpc>
                <a:spcPct val="90000"/>
              </a:lnSpc>
              <a:spcAft>
                <a:spcPts val="600"/>
              </a:spcAft>
              <a:buFont typeface="Arial" panose="020B0604020202020204" pitchFamily="34" charset="0"/>
              <a:buChar char="•"/>
            </a:pPr>
            <a:r>
              <a:rPr lang="en-US" sz="2000" dirty="0">
                <a:ea typeface="+mn-lt"/>
                <a:cs typeface="+mn-lt"/>
              </a:rPr>
              <a:t>HX711 is an IC that allows us to easily integrate load cells into the project. No need for any amplifiers or dual power supply, just use this board and we can easily interface it to any micro-controller or micro-processor to measure weight.</a:t>
            </a:r>
            <a:endParaRPr lang="en-US" dirty="0">
              <a:ea typeface="+mn-lt"/>
              <a:cs typeface="+mn-lt"/>
            </a:endParaRPr>
          </a:p>
        </p:txBody>
      </p:sp>
      <p:sp>
        <p:nvSpPr>
          <p:cNvPr id="2" name="TextBox 1">
            <a:extLst>
              <a:ext uri="{FF2B5EF4-FFF2-40B4-BE49-F238E27FC236}">
                <a16:creationId xmlns:a16="http://schemas.microsoft.com/office/drawing/2014/main" id="{6A7AC9DE-7485-16DC-8E12-786912C2F92F}"/>
              </a:ext>
            </a:extLst>
          </p:cNvPr>
          <p:cNvSpPr txBox="1"/>
          <p:nvPr/>
        </p:nvSpPr>
        <p:spPr>
          <a:xfrm>
            <a:off x="4174067" y="628650"/>
            <a:ext cx="50397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dirty="0"/>
              <a:t>4. </a:t>
            </a:r>
            <a:r>
              <a:rPr lang="en-GB" sz="2800" b="1" dirty="0">
                <a:ea typeface="+mn-lt"/>
                <a:cs typeface="+mn-lt"/>
              </a:rPr>
              <a:t>HX711 Breakout board</a:t>
            </a:r>
            <a:endParaRPr lang="en-US" dirty="0"/>
          </a:p>
        </p:txBody>
      </p:sp>
    </p:spTree>
    <p:extLst>
      <p:ext uri="{BB962C8B-B14F-4D97-AF65-F5344CB8AC3E}">
        <p14:creationId xmlns:p14="http://schemas.microsoft.com/office/powerpoint/2010/main" val="3006176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1A4E562-9D19-5C6E-3580-1B216F12635D}"/>
              </a:ext>
            </a:extLst>
          </p:cNvPr>
          <p:cNvSpPr txBox="1"/>
          <p:nvPr/>
        </p:nvSpPr>
        <p:spPr>
          <a:xfrm>
            <a:off x="316417" y="1153572"/>
            <a:ext cx="3539066" cy="44611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kern="1200">
                <a:solidFill>
                  <a:srgbClr val="FFFFFF"/>
                </a:solidFill>
                <a:latin typeface="+mj-lt"/>
                <a:ea typeface="+mj-ea"/>
                <a:cs typeface="+mj-cs"/>
              </a:rPr>
              <a:t>COMPONENTS USED</a:t>
            </a:r>
          </a:p>
        </p:txBody>
      </p:sp>
      <p:sp>
        <p:nvSpPr>
          <p:cNvPr id="35"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6A7AC9DE-7485-16DC-8E12-786912C2F92F}"/>
              </a:ext>
            </a:extLst>
          </p:cNvPr>
          <p:cNvSpPr txBox="1"/>
          <p:nvPr/>
        </p:nvSpPr>
        <p:spPr>
          <a:xfrm>
            <a:off x="4174067" y="628650"/>
            <a:ext cx="50397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dirty="0"/>
              <a:t>5. Jumper wires</a:t>
            </a:r>
            <a:endParaRPr lang="en-US" dirty="0"/>
          </a:p>
        </p:txBody>
      </p:sp>
      <p:pic>
        <p:nvPicPr>
          <p:cNvPr id="3" name="Picture 5" descr="A picture containing text&#10;&#10;Description automatically generated">
            <a:extLst>
              <a:ext uri="{FF2B5EF4-FFF2-40B4-BE49-F238E27FC236}">
                <a16:creationId xmlns:a16="http://schemas.microsoft.com/office/drawing/2014/main" id="{511FA19D-0049-10DC-108A-A33EE3E9415D}"/>
              </a:ext>
            </a:extLst>
          </p:cNvPr>
          <p:cNvPicPr>
            <a:picLocks noChangeAspect="1"/>
          </p:cNvPicPr>
          <p:nvPr/>
        </p:nvPicPr>
        <p:blipFill>
          <a:blip r:embed="rId2"/>
          <a:stretch>
            <a:fillRect/>
          </a:stretch>
        </p:blipFill>
        <p:spPr>
          <a:xfrm>
            <a:off x="5207000" y="1257300"/>
            <a:ext cx="4749800" cy="4775200"/>
          </a:xfrm>
          <a:prstGeom prst="rect">
            <a:avLst/>
          </a:prstGeom>
        </p:spPr>
      </p:pic>
    </p:spTree>
    <p:extLst>
      <p:ext uri="{BB962C8B-B14F-4D97-AF65-F5344CB8AC3E}">
        <p14:creationId xmlns:p14="http://schemas.microsoft.com/office/powerpoint/2010/main" val="2313923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1A4E562-9D19-5C6E-3580-1B216F12635D}"/>
              </a:ext>
            </a:extLst>
          </p:cNvPr>
          <p:cNvSpPr txBox="1"/>
          <p:nvPr/>
        </p:nvSpPr>
        <p:spPr>
          <a:xfrm>
            <a:off x="316417" y="1153572"/>
            <a:ext cx="3539066" cy="44611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kern="1200">
                <a:solidFill>
                  <a:srgbClr val="FFFFFF"/>
                </a:solidFill>
                <a:latin typeface="+mj-lt"/>
                <a:ea typeface="+mj-ea"/>
                <a:cs typeface="+mj-cs"/>
              </a:rPr>
              <a:t>COMPONENTS USED</a:t>
            </a:r>
          </a:p>
        </p:txBody>
      </p:sp>
      <p:sp>
        <p:nvSpPr>
          <p:cNvPr id="35"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6A7AC9DE-7485-16DC-8E12-786912C2F92F}"/>
              </a:ext>
            </a:extLst>
          </p:cNvPr>
          <p:cNvSpPr txBox="1"/>
          <p:nvPr/>
        </p:nvSpPr>
        <p:spPr>
          <a:xfrm>
            <a:off x="4480641" y="524834"/>
            <a:ext cx="50397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dirty="0"/>
              <a:t>6. Touch Screen Display</a:t>
            </a:r>
            <a:endParaRPr lang="en-US" dirty="0"/>
          </a:p>
        </p:txBody>
      </p:sp>
      <p:pic>
        <p:nvPicPr>
          <p:cNvPr id="1026" name="Picture 2">
            <a:extLst>
              <a:ext uri="{FF2B5EF4-FFF2-40B4-BE49-F238E27FC236}">
                <a16:creationId xmlns:a16="http://schemas.microsoft.com/office/drawing/2014/main" id="{B28DDAED-E2A0-AE56-E64C-8B31B02D2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502" y="947818"/>
            <a:ext cx="4962364" cy="4962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325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21">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3" name="Straight Connector 23">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Rectangle 25">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726F778-693C-4AF9-0146-08EE200050BE}"/>
              </a:ext>
            </a:extLst>
          </p:cNvPr>
          <p:cNvSpPr txBox="1"/>
          <p:nvPr/>
        </p:nvSpPr>
        <p:spPr>
          <a:xfrm>
            <a:off x="795338" y="1566473"/>
            <a:ext cx="10601325" cy="216672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600" b="1" kern="1200">
                <a:solidFill>
                  <a:schemeClr val="tx1"/>
                </a:solidFill>
                <a:latin typeface="+mj-lt"/>
                <a:ea typeface="+mj-ea"/>
                <a:cs typeface="+mj-cs"/>
              </a:rPr>
              <a:t>SECURING COMPONENTS</a:t>
            </a:r>
            <a:endParaRPr lang="en-US" sz="6600" kern="1200">
              <a:solidFill>
                <a:schemeClr val="tx1"/>
              </a:solidFill>
              <a:latin typeface="+mj-lt"/>
              <a:ea typeface="+mj-ea"/>
              <a:cs typeface="+mj-cs"/>
            </a:endParaRPr>
          </a:p>
        </p:txBody>
      </p:sp>
      <p:cxnSp>
        <p:nvCxnSpPr>
          <p:cNvPr id="55" name="Straight Connector 27">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29">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623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EF2475-C2FE-EDE0-416D-2D24CCF9852B}"/>
              </a:ext>
            </a:extLst>
          </p:cNvPr>
          <p:cNvSpPr txBox="1"/>
          <p:nvPr/>
        </p:nvSpPr>
        <p:spPr>
          <a:xfrm>
            <a:off x="838199" y="481590"/>
            <a:ext cx="10515599" cy="93268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77500" lnSpcReduction="20000"/>
          </a:bodyPr>
          <a:lstStyle/>
          <a:p>
            <a:pPr>
              <a:lnSpc>
                <a:spcPct val="90000"/>
              </a:lnSpc>
              <a:spcBef>
                <a:spcPct val="0"/>
              </a:spcBef>
              <a:spcAft>
                <a:spcPts val="600"/>
              </a:spcAft>
            </a:pPr>
            <a:r>
              <a:rPr lang="en-US" sz="3000" kern="1200" dirty="0">
                <a:latin typeface="+mj-lt"/>
                <a:ea typeface="+mj-ea"/>
                <a:cs typeface="+mj-cs"/>
              </a:rPr>
              <a:t>Initially, we attached the load cell on the cabinet with the help of Nuts and bolts.</a:t>
            </a:r>
            <a:endParaRPr lang="en-US" sz="3000" dirty="0">
              <a:latin typeface="Calibri Light"/>
              <a:ea typeface="+mn-lt"/>
              <a:cs typeface="Calibri Light"/>
            </a:endParaRPr>
          </a:p>
          <a:p>
            <a:pPr>
              <a:lnSpc>
                <a:spcPct val="90000"/>
              </a:lnSpc>
              <a:spcBef>
                <a:spcPct val="0"/>
              </a:spcBef>
              <a:spcAft>
                <a:spcPts val="600"/>
              </a:spcAft>
            </a:pPr>
            <a:r>
              <a:rPr lang="en-US" sz="3000" dirty="0">
                <a:solidFill>
                  <a:srgbClr val="FF0000"/>
                </a:solidFill>
                <a:ea typeface="+mn-lt"/>
                <a:cs typeface="+mn-lt"/>
              </a:rPr>
              <a:t>One end of the load cell should be rigidly connected and another end should be floated in the air, then only we get the proper weight of the object.</a:t>
            </a:r>
            <a:endParaRPr lang="en-US" sz="3000" kern="1200">
              <a:solidFill>
                <a:srgbClr val="FF0000"/>
              </a:solidFill>
              <a:latin typeface="+mj-lt"/>
              <a:ea typeface="+mj-ea"/>
              <a:cs typeface="Calibri Light"/>
            </a:endParaRPr>
          </a:p>
        </p:txBody>
      </p:sp>
      <p:pic>
        <p:nvPicPr>
          <p:cNvPr id="5" name="Picture 5">
            <a:extLst>
              <a:ext uri="{FF2B5EF4-FFF2-40B4-BE49-F238E27FC236}">
                <a16:creationId xmlns:a16="http://schemas.microsoft.com/office/drawing/2014/main" id="{737C91CE-6210-403F-0542-6C4F8AB7CDDE}"/>
              </a:ext>
            </a:extLst>
          </p:cNvPr>
          <p:cNvPicPr>
            <a:picLocks noChangeAspect="1"/>
          </p:cNvPicPr>
          <p:nvPr/>
        </p:nvPicPr>
        <p:blipFill>
          <a:blip r:embed="rId2"/>
          <a:stretch>
            <a:fillRect/>
          </a:stretch>
        </p:blipFill>
        <p:spPr>
          <a:xfrm>
            <a:off x="2148670" y="1813001"/>
            <a:ext cx="7894659" cy="4440746"/>
          </a:xfrm>
          <a:prstGeom prst="rect">
            <a:avLst/>
          </a:prstGeom>
        </p:spPr>
      </p:pic>
    </p:spTree>
    <p:extLst>
      <p:ext uri="{BB962C8B-B14F-4D97-AF65-F5344CB8AC3E}">
        <p14:creationId xmlns:p14="http://schemas.microsoft.com/office/powerpoint/2010/main" val="3667232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EF5DD62-6D30-5C3B-18A1-41483928840C}"/>
              </a:ext>
            </a:extLst>
          </p:cNvPr>
          <p:cNvSpPr txBox="1"/>
          <p:nvPr/>
        </p:nvSpPr>
        <p:spPr>
          <a:xfrm>
            <a:off x="686834" y="1153572"/>
            <a:ext cx="3200400" cy="44611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kern="1200" dirty="0">
                <a:solidFill>
                  <a:srgbClr val="FFFFFF"/>
                </a:solidFill>
                <a:latin typeface="+mj-lt"/>
                <a:ea typeface="+mj-ea"/>
                <a:cs typeface="+mj-cs"/>
              </a:rPr>
              <a:t>ABSTRACT</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71515707-3F9A-F738-03FF-74757224A76E}"/>
              </a:ext>
            </a:extLst>
          </p:cNvPr>
          <p:cNvSpPr txBox="1"/>
          <p:nvPr/>
        </p:nvSpPr>
        <p:spPr>
          <a:xfrm>
            <a:off x="4447308" y="591344"/>
            <a:ext cx="6906491" cy="558561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342900" indent="-228600">
              <a:lnSpc>
                <a:spcPct val="90000"/>
              </a:lnSpc>
              <a:spcAft>
                <a:spcPts val="600"/>
              </a:spcAft>
              <a:buFont typeface="Arial" panose="020B0604020202020204" pitchFamily="34" charset="0"/>
              <a:buChar char="•"/>
            </a:pPr>
            <a:r>
              <a:rPr lang="en-US" sz="3200" dirty="0"/>
              <a:t>AI Biller is an AI-powered autonomous checkout system for retail stores</a:t>
            </a:r>
          </a:p>
          <a:p>
            <a:pPr marL="342900" indent="-228600">
              <a:lnSpc>
                <a:spcPct val="90000"/>
              </a:lnSpc>
              <a:spcAft>
                <a:spcPts val="600"/>
              </a:spcAft>
              <a:buFont typeface="Arial" panose="020B0604020202020204" pitchFamily="34" charset="0"/>
              <a:buChar char="•"/>
            </a:pPr>
            <a:endParaRPr lang="en-US" sz="2400" dirty="0"/>
          </a:p>
          <a:p>
            <a:pPr marL="114300">
              <a:lnSpc>
                <a:spcPct val="90000"/>
              </a:lnSpc>
              <a:spcAft>
                <a:spcPts val="600"/>
              </a:spcAft>
            </a:pPr>
            <a:endParaRPr lang="en-US" sz="2400" dirty="0"/>
          </a:p>
          <a:p>
            <a:pPr marL="342900" indent="-228600">
              <a:lnSpc>
                <a:spcPct val="90000"/>
              </a:lnSpc>
              <a:spcAft>
                <a:spcPts val="600"/>
              </a:spcAft>
              <a:buFont typeface="Arial" panose="020B0604020202020204" pitchFamily="34" charset="0"/>
              <a:buChar char="•"/>
            </a:pPr>
            <a:r>
              <a:rPr lang="en-US" sz="3200" dirty="0"/>
              <a:t>Provide an amazing shopping experience.</a:t>
            </a:r>
          </a:p>
          <a:p>
            <a:pPr marL="342900" indent="-228600">
              <a:lnSpc>
                <a:spcPct val="90000"/>
              </a:lnSpc>
              <a:spcAft>
                <a:spcPts val="60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109857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4F6055-3127-2811-2C22-D0C34EAC9F13}"/>
              </a:ext>
            </a:extLst>
          </p:cNvPr>
          <p:cNvSpPr txBox="1"/>
          <p:nvPr/>
        </p:nvSpPr>
        <p:spPr>
          <a:xfrm>
            <a:off x="469900" y="495300"/>
            <a:ext cx="95504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ea typeface="+mn-lt"/>
                <a:cs typeface="+mn-lt"/>
              </a:rPr>
              <a:t>Then we wired the load cell to the HX711 break-out module by installing it.</a:t>
            </a:r>
            <a:endParaRPr lang="en-US" sz="2400" dirty="0"/>
          </a:p>
        </p:txBody>
      </p:sp>
      <p:pic>
        <p:nvPicPr>
          <p:cNvPr id="2" name="Picture 2" descr="A picture containing graphical user interface&#10;&#10;Description automatically generated">
            <a:extLst>
              <a:ext uri="{FF2B5EF4-FFF2-40B4-BE49-F238E27FC236}">
                <a16:creationId xmlns:a16="http://schemas.microsoft.com/office/drawing/2014/main" id="{3E8FF7DA-B1FC-3FFE-7C76-EF7EA59141CB}"/>
              </a:ext>
            </a:extLst>
          </p:cNvPr>
          <p:cNvPicPr>
            <a:picLocks noChangeAspect="1"/>
          </p:cNvPicPr>
          <p:nvPr/>
        </p:nvPicPr>
        <p:blipFill>
          <a:blip r:embed="rId2"/>
          <a:stretch>
            <a:fillRect/>
          </a:stretch>
        </p:blipFill>
        <p:spPr>
          <a:xfrm>
            <a:off x="1993900" y="1222750"/>
            <a:ext cx="9398000" cy="5301499"/>
          </a:xfrm>
          <a:prstGeom prst="rect">
            <a:avLst/>
          </a:prstGeom>
        </p:spPr>
      </p:pic>
    </p:spTree>
    <p:extLst>
      <p:ext uri="{BB962C8B-B14F-4D97-AF65-F5344CB8AC3E}">
        <p14:creationId xmlns:p14="http://schemas.microsoft.com/office/powerpoint/2010/main" val="857184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FEBE28-85E4-3233-898E-CF7AF3C1D604}"/>
              </a:ext>
            </a:extLst>
          </p:cNvPr>
          <p:cNvSpPr txBox="1"/>
          <p:nvPr/>
        </p:nvSpPr>
        <p:spPr>
          <a:xfrm>
            <a:off x="1028700" y="508000"/>
            <a:ext cx="372110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ea typeface="+mn-lt"/>
                <a:cs typeface="+mn-lt"/>
              </a:rPr>
              <a:t>Then we installed the camera module at the opposite face of the load cell, and the flex cable from the camera module is pulled out.</a:t>
            </a:r>
          </a:p>
          <a:p>
            <a:endParaRPr lang="en-GB" sz="2400" dirty="0">
              <a:cs typeface="Calibri"/>
            </a:endParaRPr>
          </a:p>
        </p:txBody>
      </p:sp>
      <p:pic>
        <p:nvPicPr>
          <p:cNvPr id="2" name="Picture 2">
            <a:extLst>
              <a:ext uri="{FF2B5EF4-FFF2-40B4-BE49-F238E27FC236}">
                <a16:creationId xmlns:a16="http://schemas.microsoft.com/office/drawing/2014/main" id="{C050484E-B28E-1112-2C61-2EEBA7682D19}"/>
              </a:ext>
            </a:extLst>
          </p:cNvPr>
          <p:cNvPicPr>
            <a:picLocks noChangeAspect="1"/>
          </p:cNvPicPr>
          <p:nvPr/>
        </p:nvPicPr>
        <p:blipFill>
          <a:blip r:embed="rId2"/>
          <a:stretch>
            <a:fillRect/>
          </a:stretch>
        </p:blipFill>
        <p:spPr>
          <a:xfrm>
            <a:off x="6099075" y="508000"/>
            <a:ext cx="3727650" cy="5765800"/>
          </a:xfrm>
          <a:prstGeom prst="rect">
            <a:avLst/>
          </a:prstGeom>
        </p:spPr>
      </p:pic>
    </p:spTree>
    <p:extLst>
      <p:ext uri="{BB962C8B-B14F-4D97-AF65-F5344CB8AC3E}">
        <p14:creationId xmlns:p14="http://schemas.microsoft.com/office/powerpoint/2010/main" val="3808504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TextBox 1043">
            <a:extLst>
              <a:ext uri="{FF2B5EF4-FFF2-40B4-BE49-F238E27FC236}">
                <a16:creationId xmlns:a16="http://schemas.microsoft.com/office/drawing/2014/main" id="{E65D1158-EF62-DA7B-C43B-2C7B33A9B370}"/>
              </a:ext>
            </a:extLst>
          </p:cNvPr>
          <p:cNvSpPr txBox="1"/>
          <p:nvPr/>
        </p:nvSpPr>
        <p:spPr>
          <a:xfrm>
            <a:off x="790573" y="331055"/>
            <a:ext cx="6419184"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dirty="0"/>
              <a:t>Then we attached the raspberry pi and wired the whole components as per the schematics.</a:t>
            </a:r>
          </a:p>
        </p:txBody>
      </p:sp>
      <p:cxnSp>
        <p:nvCxnSpPr>
          <p:cNvPr id="1046" name="Straight Connector 1045">
            <a:extLst>
              <a:ext uri="{FF2B5EF4-FFF2-40B4-BE49-F238E27FC236}">
                <a16:creationId xmlns:a16="http://schemas.microsoft.com/office/drawing/2014/main" id="{3394C5F0-AE42-F3F7-23BC-1E8AD38E77E1}"/>
              </a:ext>
            </a:extLst>
          </p:cNvPr>
          <p:cNvCxnSpPr/>
          <p:nvPr/>
        </p:nvCxnSpPr>
        <p:spPr>
          <a:xfrm>
            <a:off x="904352" y="1095270"/>
            <a:ext cx="5737608" cy="0"/>
          </a:xfrm>
          <a:prstGeom prst="line">
            <a:avLst/>
          </a:prstGeom>
          <a:ln w="57150"/>
        </p:spPr>
        <p:style>
          <a:lnRef idx="3">
            <a:schemeClr val="accent2"/>
          </a:lnRef>
          <a:fillRef idx="0">
            <a:schemeClr val="accent2"/>
          </a:fillRef>
          <a:effectRef idx="2">
            <a:schemeClr val="accent2"/>
          </a:effectRef>
          <a:fontRef idx="minor">
            <a:schemeClr val="tx1"/>
          </a:fontRef>
        </p:style>
      </p:cxnSp>
      <p:grpSp>
        <p:nvGrpSpPr>
          <p:cNvPr id="6" name="Group 5">
            <a:extLst>
              <a:ext uri="{FF2B5EF4-FFF2-40B4-BE49-F238E27FC236}">
                <a16:creationId xmlns:a16="http://schemas.microsoft.com/office/drawing/2014/main" id="{20BEA2F9-9613-4296-F575-906706A2CE17}"/>
              </a:ext>
            </a:extLst>
          </p:cNvPr>
          <p:cNvGrpSpPr/>
          <p:nvPr/>
        </p:nvGrpSpPr>
        <p:grpSpPr>
          <a:xfrm>
            <a:off x="408135" y="1340117"/>
            <a:ext cx="11141025" cy="6817164"/>
            <a:chOff x="408135" y="1340117"/>
            <a:chExt cx="11141025" cy="6817164"/>
          </a:xfrm>
        </p:grpSpPr>
        <p:grpSp>
          <p:nvGrpSpPr>
            <p:cNvPr id="1042" name="Group 1041">
              <a:extLst>
                <a:ext uri="{FF2B5EF4-FFF2-40B4-BE49-F238E27FC236}">
                  <a16:creationId xmlns:a16="http://schemas.microsoft.com/office/drawing/2014/main" id="{D5797FCA-D342-8CA3-E1CC-612EC475E797}"/>
                </a:ext>
              </a:extLst>
            </p:cNvPr>
            <p:cNvGrpSpPr/>
            <p:nvPr/>
          </p:nvGrpSpPr>
          <p:grpSpPr>
            <a:xfrm>
              <a:off x="408135" y="1340117"/>
              <a:ext cx="11141025" cy="6817164"/>
              <a:chOff x="830166" y="335282"/>
              <a:chExt cx="11141025" cy="6817164"/>
            </a:xfrm>
          </p:grpSpPr>
          <p:pic>
            <p:nvPicPr>
              <p:cNvPr id="1038" name="Picture 1037">
                <a:extLst>
                  <a:ext uri="{FF2B5EF4-FFF2-40B4-BE49-F238E27FC236}">
                    <a16:creationId xmlns:a16="http://schemas.microsoft.com/office/drawing/2014/main" id="{F54DACA3-87C4-DF3D-05C0-2AFCF979C3EC}"/>
                  </a:ext>
                </a:extLst>
              </p:cNvPr>
              <p:cNvPicPr>
                <a:picLocks noChangeAspect="1"/>
              </p:cNvPicPr>
              <p:nvPr/>
            </p:nvPicPr>
            <p:blipFill rotWithShape="1">
              <a:blip r:embed="rId2"/>
              <a:srcRect l="55139"/>
              <a:stretch/>
            </p:blipFill>
            <p:spPr>
              <a:xfrm flipH="1">
                <a:off x="2563175" y="3939576"/>
                <a:ext cx="3976651" cy="3212870"/>
              </a:xfrm>
              <a:prstGeom prst="rect">
                <a:avLst/>
              </a:prstGeom>
            </p:spPr>
          </p:pic>
          <p:grpSp>
            <p:nvGrpSpPr>
              <p:cNvPr id="1041" name="Group 1040">
                <a:extLst>
                  <a:ext uri="{FF2B5EF4-FFF2-40B4-BE49-F238E27FC236}">
                    <a16:creationId xmlns:a16="http://schemas.microsoft.com/office/drawing/2014/main" id="{EDFC4A74-53A2-EFA6-AC8E-49674739B993}"/>
                  </a:ext>
                </a:extLst>
              </p:cNvPr>
              <p:cNvGrpSpPr/>
              <p:nvPr/>
            </p:nvGrpSpPr>
            <p:grpSpPr>
              <a:xfrm>
                <a:off x="830166" y="335282"/>
                <a:ext cx="11141025" cy="5343197"/>
                <a:chOff x="830166" y="335282"/>
                <a:chExt cx="11141025" cy="5343197"/>
              </a:xfrm>
            </p:grpSpPr>
            <p:pic>
              <p:nvPicPr>
                <p:cNvPr id="1028" name="Picture 4">
                  <a:extLst>
                    <a:ext uri="{FF2B5EF4-FFF2-40B4-BE49-F238E27FC236}">
                      <a16:creationId xmlns:a16="http://schemas.microsoft.com/office/drawing/2014/main" id="{75613562-22B3-EFBD-D4F9-796789732E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3" t="12120" r="8263"/>
                <a:stretch/>
              </p:blipFill>
              <p:spPr bwMode="auto">
                <a:xfrm>
                  <a:off x="6711214" y="2142801"/>
                  <a:ext cx="5259977" cy="35356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50kg Load Cells with HX711 and Arduino. 4x, 2x, 1x Diagrams. - Circuit  Journal">
                  <a:extLst>
                    <a:ext uri="{FF2B5EF4-FFF2-40B4-BE49-F238E27FC236}">
                      <a16:creationId xmlns:a16="http://schemas.microsoft.com/office/drawing/2014/main" id="{18EA18C9-9D5A-5715-606B-9A15AD9A05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634" t="37453" r="51152" b="37812"/>
                <a:stretch/>
              </p:blipFill>
              <p:spPr bwMode="auto">
                <a:xfrm>
                  <a:off x="4185500" y="335282"/>
                  <a:ext cx="1910499" cy="1393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DD160AC1-8CB9-1E2B-A1CD-2247C753F806}"/>
                    </a:ext>
                  </a:extLst>
                </p:cNvPr>
                <p:cNvCxnSpPr>
                  <a:cxnSpLocks/>
                </p:cNvCxnSpPr>
                <p:nvPr/>
              </p:nvCxnSpPr>
              <p:spPr>
                <a:xfrm>
                  <a:off x="6078582" y="1297577"/>
                  <a:ext cx="13526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7DF645D-67D9-9BA4-2282-E1553831C4AF}"/>
                    </a:ext>
                  </a:extLst>
                </p:cNvPr>
                <p:cNvCxnSpPr>
                  <a:cxnSpLocks/>
                </p:cNvCxnSpPr>
                <p:nvPr/>
              </p:nvCxnSpPr>
              <p:spPr>
                <a:xfrm>
                  <a:off x="7451678" y="1277105"/>
                  <a:ext cx="0" cy="9679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8F2652-C84E-7321-C817-A2C425C57141}"/>
                    </a:ext>
                  </a:extLst>
                </p:cNvPr>
                <p:cNvCxnSpPr/>
                <p:nvPr/>
              </p:nvCxnSpPr>
              <p:spPr>
                <a:xfrm>
                  <a:off x="6058110" y="873457"/>
                  <a:ext cx="1700642"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2AB74A9F-4BEC-B4D8-9FE2-03067504B743}"/>
                    </a:ext>
                  </a:extLst>
                </p:cNvPr>
                <p:cNvCxnSpPr>
                  <a:cxnSpLocks/>
                </p:cNvCxnSpPr>
                <p:nvPr/>
              </p:nvCxnSpPr>
              <p:spPr>
                <a:xfrm flipV="1">
                  <a:off x="7745105" y="862412"/>
                  <a:ext cx="0" cy="1392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E34A718-6024-14E6-12AF-38005FA08AA4}"/>
                    </a:ext>
                  </a:extLst>
                </p:cNvPr>
                <p:cNvCxnSpPr>
                  <a:cxnSpLocks/>
                </p:cNvCxnSpPr>
                <p:nvPr/>
              </p:nvCxnSpPr>
              <p:spPr>
                <a:xfrm flipV="1">
                  <a:off x="9519313" y="1044053"/>
                  <a:ext cx="0" cy="137160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B559830-A3A4-3B39-5D6A-FB59628EBBD6}"/>
                    </a:ext>
                  </a:extLst>
                </p:cNvPr>
                <p:cNvCxnSpPr>
                  <a:cxnSpLocks/>
                </p:cNvCxnSpPr>
                <p:nvPr/>
              </p:nvCxnSpPr>
              <p:spPr>
                <a:xfrm flipV="1">
                  <a:off x="9669438" y="1132245"/>
                  <a:ext cx="0" cy="128340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A252A6B-D352-52FA-2721-DC881CB41978}"/>
                    </a:ext>
                  </a:extLst>
                </p:cNvPr>
                <p:cNvCxnSpPr>
                  <a:cxnSpLocks/>
                </p:cNvCxnSpPr>
                <p:nvPr/>
              </p:nvCxnSpPr>
              <p:spPr>
                <a:xfrm>
                  <a:off x="6051286" y="1019100"/>
                  <a:ext cx="3488499" cy="2495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613236B-12ED-B2B1-C843-9EBD07BEEB12}"/>
                    </a:ext>
                  </a:extLst>
                </p:cNvPr>
                <p:cNvCxnSpPr>
                  <a:cxnSpLocks/>
                </p:cNvCxnSpPr>
                <p:nvPr/>
              </p:nvCxnSpPr>
              <p:spPr>
                <a:xfrm>
                  <a:off x="6064934" y="1152717"/>
                  <a:ext cx="3604504"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B7BC8E6-57E9-9217-555E-8816B5572639}"/>
                    </a:ext>
                  </a:extLst>
                </p:cNvPr>
                <p:cNvSpPr txBox="1"/>
                <p:nvPr/>
              </p:nvSpPr>
              <p:spPr>
                <a:xfrm>
                  <a:off x="7187886" y="1773949"/>
                  <a:ext cx="243320" cy="369332"/>
                </a:xfrm>
                <a:prstGeom prst="rect">
                  <a:avLst/>
                </a:prstGeom>
                <a:noFill/>
              </p:spPr>
              <p:txBody>
                <a:bodyPr wrap="square" rtlCol="0">
                  <a:spAutoFit/>
                </a:bodyPr>
                <a:lstStyle/>
                <a:p>
                  <a:r>
                    <a:rPr lang="en-IN" dirty="0"/>
                    <a:t>2</a:t>
                  </a:r>
                </a:p>
              </p:txBody>
            </p:sp>
            <p:sp>
              <p:nvSpPr>
                <p:cNvPr id="41" name="TextBox 40">
                  <a:extLst>
                    <a:ext uri="{FF2B5EF4-FFF2-40B4-BE49-F238E27FC236}">
                      <a16:creationId xmlns:a16="http://schemas.microsoft.com/office/drawing/2014/main" id="{BAF5BE63-C686-9B20-2FB0-17B6E98AE220}"/>
                    </a:ext>
                  </a:extLst>
                </p:cNvPr>
                <p:cNvSpPr txBox="1"/>
                <p:nvPr/>
              </p:nvSpPr>
              <p:spPr>
                <a:xfrm>
                  <a:off x="7717482" y="1768139"/>
                  <a:ext cx="299408" cy="376872"/>
                </a:xfrm>
                <a:prstGeom prst="rect">
                  <a:avLst/>
                </a:prstGeom>
                <a:noFill/>
              </p:spPr>
              <p:txBody>
                <a:bodyPr wrap="square" rtlCol="0">
                  <a:spAutoFit/>
                </a:bodyPr>
                <a:lstStyle/>
                <a:p>
                  <a:r>
                    <a:rPr lang="en-IN" dirty="0"/>
                    <a:t>6</a:t>
                  </a:r>
                </a:p>
              </p:txBody>
            </p:sp>
            <p:sp>
              <p:nvSpPr>
                <p:cNvPr id="43" name="TextBox 42">
                  <a:extLst>
                    <a:ext uri="{FF2B5EF4-FFF2-40B4-BE49-F238E27FC236}">
                      <a16:creationId xmlns:a16="http://schemas.microsoft.com/office/drawing/2014/main" id="{18D5B5C0-CE9C-4C14-64E8-ADECB4AA3C6C}"/>
                    </a:ext>
                  </a:extLst>
                </p:cNvPr>
                <p:cNvSpPr txBox="1"/>
                <p:nvPr/>
              </p:nvSpPr>
              <p:spPr>
                <a:xfrm>
                  <a:off x="9151245" y="1769821"/>
                  <a:ext cx="443131" cy="369332"/>
                </a:xfrm>
                <a:prstGeom prst="rect">
                  <a:avLst/>
                </a:prstGeom>
                <a:noFill/>
              </p:spPr>
              <p:txBody>
                <a:bodyPr wrap="square" rtlCol="0">
                  <a:spAutoFit/>
                </a:bodyPr>
                <a:lstStyle/>
                <a:p>
                  <a:r>
                    <a:rPr lang="en-IN" dirty="0"/>
                    <a:t>29</a:t>
                  </a:r>
                </a:p>
              </p:txBody>
            </p:sp>
            <p:sp>
              <p:nvSpPr>
                <p:cNvPr id="45" name="TextBox 44">
                  <a:extLst>
                    <a:ext uri="{FF2B5EF4-FFF2-40B4-BE49-F238E27FC236}">
                      <a16:creationId xmlns:a16="http://schemas.microsoft.com/office/drawing/2014/main" id="{16426101-A80E-405F-1C6E-928EDEF9AC9B}"/>
                    </a:ext>
                  </a:extLst>
                </p:cNvPr>
                <p:cNvSpPr txBox="1"/>
                <p:nvPr/>
              </p:nvSpPr>
              <p:spPr>
                <a:xfrm>
                  <a:off x="9664811" y="1769821"/>
                  <a:ext cx="445142" cy="369332"/>
                </a:xfrm>
                <a:prstGeom prst="rect">
                  <a:avLst/>
                </a:prstGeom>
                <a:noFill/>
              </p:spPr>
              <p:txBody>
                <a:bodyPr wrap="square" rtlCol="0">
                  <a:spAutoFit/>
                </a:bodyPr>
                <a:lstStyle/>
                <a:p>
                  <a:r>
                    <a:rPr lang="en-IN" dirty="0"/>
                    <a:t>31</a:t>
                  </a:r>
                </a:p>
              </p:txBody>
            </p:sp>
            <p:pic>
              <p:nvPicPr>
                <p:cNvPr id="1036" name="Picture 12" descr="Arduino Scale With 5kg Load Cell and HX711 Amplifier : 4 Steps (with  Pictures) - Instructables">
                  <a:extLst>
                    <a:ext uri="{FF2B5EF4-FFF2-40B4-BE49-F238E27FC236}">
                      <a16:creationId xmlns:a16="http://schemas.microsoft.com/office/drawing/2014/main" id="{C62E5760-15C8-B29E-D3D0-3F7F7498CF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5967" b="46907"/>
                <a:stretch/>
              </p:blipFill>
              <p:spPr bwMode="auto">
                <a:xfrm>
                  <a:off x="830166" y="632315"/>
                  <a:ext cx="3102181" cy="2623443"/>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Connector 46">
                  <a:extLst>
                    <a:ext uri="{FF2B5EF4-FFF2-40B4-BE49-F238E27FC236}">
                      <a16:creationId xmlns:a16="http://schemas.microsoft.com/office/drawing/2014/main" id="{E03822DB-2AA6-C676-326E-A385637D511E}"/>
                    </a:ext>
                  </a:extLst>
                </p:cNvPr>
                <p:cNvCxnSpPr>
                  <a:cxnSpLocks/>
                </p:cNvCxnSpPr>
                <p:nvPr/>
              </p:nvCxnSpPr>
              <p:spPr>
                <a:xfrm>
                  <a:off x="3777778" y="726295"/>
                  <a:ext cx="554783"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51" name="Straight Connector 50">
                  <a:extLst>
                    <a:ext uri="{FF2B5EF4-FFF2-40B4-BE49-F238E27FC236}">
                      <a16:creationId xmlns:a16="http://schemas.microsoft.com/office/drawing/2014/main" id="{DE4838B0-10E3-3542-2028-1D874CE21F33}"/>
                    </a:ext>
                  </a:extLst>
                </p:cNvPr>
                <p:cNvCxnSpPr>
                  <a:cxnSpLocks/>
                </p:cNvCxnSpPr>
                <p:nvPr/>
              </p:nvCxnSpPr>
              <p:spPr>
                <a:xfrm>
                  <a:off x="3777778" y="833897"/>
                  <a:ext cx="554783" cy="31615"/>
                </a:xfrm>
                <a:prstGeom prst="line">
                  <a:avLst/>
                </a:prstGeom>
                <a:ln w="381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57" name="Straight Connector 56">
                  <a:extLst>
                    <a:ext uri="{FF2B5EF4-FFF2-40B4-BE49-F238E27FC236}">
                      <a16:creationId xmlns:a16="http://schemas.microsoft.com/office/drawing/2014/main" id="{CAA9F2F5-016A-AE98-4C8A-D0071EDF2DAD}"/>
                    </a:ext>
                  </a:extLst>
                </p:cNvPr>
                <p:cNvCxnSpPr>
                  <a:cxnSpLocks/>
                </p:cNvCxnSpPr>
                <p:nvPr/>
              </p:nvCxnSpPr>
              <p:spPr>
                <a:xfrm>
                  <a:off x="3913716" y="973113"/>
                  <a:ext cx="418845" cy="36512"/>
                </a:xfrm>
                <a:prstGeom prst="line">
                  <a:avLst/>
                </a:prstGeom>
                <a:ln w="38100">
                  <a:solidFill>
                    <a:srgbClr val="BABCB6"/>
                  </a:solidFill>
                </a:ln>
              </p:spPr>
              <p:style>
                <a:lnRef idx="3">
                  <a:schemeClr val="accent2"/>
                </a:lnRef>
                <a:fillRef idx="0">
                  <a:schemeClr val="accent2"/>
                </a:fillRef>
                <a:effectRef idx="2">
                  <a:schemeClr val="accent2"/>
                </a:effectRef>
                <a:fontRef idx="minor">
                  <a:schemeClr val="tx1"/>
                </a:fontRef>
              </p:style>
            </p:cxnSp>
            <p:cxnSp>
              <p:nvCxnSpPr>
                <p:cNvPr id="60" name="Straight Connector 59">
                  <a:extLst>
                    <a:ext uri="{FF2B5EF4-FFF2-40B4-BE49-F238E27FC236}">
                      <a16:creationId xmlns:a16="http://schemas.microsoft.com/office/drawing/2014/main" id="{BC2F661C-2163-4DB8-565F-7218D6710E08}"/>
                    </a:ext>
                  </a:extLst>
                </p:cNvPr>
                <p:cNvCxnSpPr>
                  <a:cxnSpLocks/>
                </p:cNvCxnSpPr>
                <p:nvPr/>
              </p:nvCxnSpPr>
              <p:spPr>
                <a:xfrm>
                  <a:off x="3913716" y="1092055"/>
                  <a:ext cx="418845" cy="50640"/>
                </a:xfrm>
                <a:prstGeom prst="line">
                  <a:avLst/>
                </a:prstGeom>
                <a:ln w="38100">
                  <a:solidFill>
                    <a:srgbClr val="13AD13"/>
                  </a:solidFill>
                </a:ln>
              </p:spPr>
              <p:style>
                <a:lnRef idx="3">
                  <a:schemeClr val="accent2"/>
                </a:lnRef>
                <a:fillRef idx="0">
                  <a:schemeClr val="accent2"/>
                </a:fillRef>
                <a:effectRef idx="2">
                  <a:schemeClr val="accent2"/>
                </a:effectRef>
                <a:fontRef idx="minor">
                  <a:schemeClr val="tx1"/>
                </a:fontRef>
              </p:style>
            </p:cxnSp>
            <p:cxnSp>
              <p:nvCxnSpPr>
                <p:cNvPr id="1029" name="Straight Connector 1028">
                  <a:extLst>
                    <a:ext uri="{FF2B5EF4-FFF2-40B4-BE49-F238E27FC236}">
                      <a16:creationId xmlns:a16="http://schemas.microsoft.com/office/drawing/2014/main" id="{78067197-92FA-3AE6-7720-0157BD25C65F}"/>
                    </a:ext>
                  </a:extLst>
                </p:cNvPr>
                <p:cNvCxnSpPr>
                  <a:cxnSpLocks/>
                </p:cNvCxnSpPr>
                <p:nvPr/>
              </p:nvCxnSpPr>
              <p:spPr>
                <a:xfrm flipV="1">
                  <a:off x="4332561" y="663327"/>
                  <a:ext cx="93755" cy="62968"/>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31" name="Straight Connector 1030">
                  <a:extLst>
                    <a:ext uri="{FF2B5EF4-FFF2-40B4-BE49-F238E27FC236}">
                      <a16:creationId xmlns:a16="http://schemas.microsoft.com/office/drawing/2014/main" id="{254FACD1-C452-9D09-AB22-684F1474A3B1}"/>
                    </a:ext>
                  </a:extLst>
                </p:cNvPr>
                <p:cNvCxnSpPr>
                  <a:cxnSpLocks/>
                </p:cNvCxnSpPr>
                <p:nvPr/>
              </p:nvCxnSpPr>
              <p:spPr>
                <a:xfrm flipV="1">
                  <a:off x="4332561" y="802412"/>
                  <a:ext cx="93755" cy="62968"/>
                </a:xfrm>
                <a:prstGeom prst="line">
                  <a:avLst/>
                </a:prstGeom>
                <a:ln w="381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033" name="Straight Connector 1032">
                  <a:extLst>
                    <a:ext uri="{FF2B5EF4-FFF2-40B4-BE49-F238E27FC236}">
                      <a16:creationId xmlns:a16="http://schemas.microsoft.com/office/drawing/2014/main" id="{828C8B45-13BC-6622-C9BF-88E881C47906}"/>
                    </a:ext>
                  </a:extLst>
                </p:cNvPr>
                <p:cNvCxnSpPr>
                  <a:cxnSpLocks/>
                </p:cNvCxnSpPr>
                <p:nvPr/>
              </p:nvCxnSpPr>
              <p:spPr>
                <a:xfrm flipV="1">
                  <a:off x="4339890" y="946657"/>
                  <a:ext cx="93755" cy="62968"/>
                </a:xfrm>
                <a:prstGeom prst="line">
                  <a:avLst/>
                </a:prstGeom>
                <a:ln w="38100">
                  <a:solidFill>
                    <a:srgbClr val="BABCB6"/>
                  </a:solidFill>
                </a:ln>
              </p:spPr>
              <p:style>
                <a:lnRef idx="3">
                  <a:schemeClr val="accent2"/>
                </a:lnRef>
                <a:fillRef idx="0">
                  <a:schemeClr val="accent2"/>
                </a:fillRef>
                <a:effectRef idx="2">
                  <a:schemeClr val="accent2"/>
                </a:effectRef>
                <a:fontRef idx="minor">
                  <a:schemeClr val="tx1"/>
                </a:fontRef>
              </p:style>
            </p:cxnSp>
            <p:cxnSp>
              <p:nvCxnSpPr>
                <p:cNvPr id="1035" name="Straight Connector 1034">
                  <a:extLst>
                    <a:ext uri="{FF2B5EF4-FFF2-40B4-BE49-F238E27FC236}">
                      <a16:creationId xmlns:a16="http://schemas.microsoft.com/office/drawing/2014/main" id="{BD5A8A82-0557-1D49-8147-B4101A46021B}"/>
                    </a:ext>
                  </a:extLst>
                </p:cNvPr>
                <p:cNvCxnSpPr>
                  <a:cxnSpLocks/>
                </p:cNvCxnSpPr>
                <p:nvPr/>
              </p:nvCxnSpPr>
              <p:spPr>
                <a:xfrm flipV="1">
                  <a:off x="4339889" y="1079727"/>
                  <a:ext cx="93755" cy="62968"/>
                </a:xfrm>
                <a:prstGeom prst="line">
                  <a:avLst/>
                </a:prstGeom>
                <a:ln w="38100">
                  <a:solidFill>
                    <a:srgbClr val="13AD13"/>
                  </a:solidFill>
                </a:ln>
              </p:spPr>
              <p:style>
                <a:lnRef idx="3">
                  <a:schemeClr val="accent2"/>
                </a:lnRef>
                <a:fillRef idx="0">
                  <a:schemeClr val="accent2"/>
                </a:fillRef>
                <a:effectRef idx="2">
                  <a:schemeClr val="accent2"/>
                </a:effectRef>
                <a:fontRef idx="minor">
                  <a:schemeClr val="tx1"/>
                </a:fontRef>
              </p:style>
            </p:cxnSp>
            <p:pic>
              <p:nvPicPr>
                <p:cNvPr id="1040" name="Picture 1039">
                  <a:extLst>
                    <a:ext uri="{FF2B5EF4-FFF2-40B4-BE49-F238E27FC236}">
                      <a16:creationId xmlns:a16="http://schemas.microsoft.com/office/drawing/2014/main" id="{B16CE048-253D-0EEA-DB90-AD6A7F12D2D6}"/>
                    </a:ext>
                  </a:extLst>
                </p:cNvPr>
                <p:cNvPicPr>
                  <a:picLocks noChangeAspect="1"/>
                </p:cNvPicPr>
                <p:nvPr/>
              </p:nvPicPr>
              <p:blipFill rotWithShape="1">
                <a:blip r:embed="rId6">
                  <a:clrChange>
                    <a:clrFrom>
                      <a:srgbClr val="E4E4E4"/>
                    </a:clrFrom>
                    <a:clrTo>
                      <a:srgbClr val="E4E4E4">
                        <a:alpha val="0"/>
                      </a:srgbClr>
                    </a:clrTo>
                  </a:clrChange>
                </a:blip>
                <a:srcRect l="26438" t="13150" r="31705" b="65032"/>
                <a:stretch/>
              </p:blipFill>
              <p:spPr>
                <a:xfrm flipH="1">
                  <a:off x="5809019" y="4353378"/>
                  <a:ext cx="3710294" cy="700943"/>
                </a:xfrm>
                <a:prstGeom prst="rect">
                  <a:avLst/>
                </a:prstGeom>
              </p:spPr>
            </p:pic>
          </p:grpSp>
        </p:grpSp>
        <p:sp>
          <p:nvSpPr>
            <p:cNvPr id="2" name="TextBox 1">
              <a:extLst>
                <a:ext uri="{FF2B5EF4-FFF2-40B4-BE49-F238E27FC236}">
                  <a16:creationId xmlns:a16="http://schemas.microsoft.com/office/drawing/2014/main" id="{3A58C43C-4D9E-24B7-033A-AAF7F3AF8FBB}"/>
                </a:ext>
              </a:extLst>
            </p:cNvPr>
            <p:cNvSpPr txBox="1"/>
            <p:nvPr/>
          </p:nvSpPr>
          <p:spPr>
            <a:xfrm>
              <a:off x="4276069" y="2603154"/>
              <a:ext cx="1516959" cy="307777"/>
            </a:xfrm>
            <a:prstGeom prst="rect">
              <a:avLst/>
            </a:prstGeom>
            <a:noFill/>
          </p:spPr>
          <p:txBody>
            <a:bodyPr wrap="square" rtlCol="0">
              <a:spAutoFit/>
            </a:bodyPr>
            <a:lstStyle/>
            <a:p>
              <a:r>
                <a:rPr lang="en-IN" sz="1400" b="1" dirty="0"/>
                <a:t>HX711</a:t>
              </a:r>
            </a:p>
          </p:txBody>
        </p:sp>
        <p:sp>
          <p:nvSpPr>
            <p:cNvPr id="3" name="TextBox 2">
              <a:extLst>
                <a:ext uri="{FF2B5EF4-FFF2-40B4-BE49-F238E27FC236}">
                  <a16:creationId xmlns:a16="http://schemas.microsoft.com/office/drawing/2014/main" id="{2050BBF4-9133-FC6B-708E-1C8DCFF599A7}"/>
                </a:ext>
              </a:extLst>
            </p:cNvPr>
            <p:cNvSpPr txBox="1"/>
            <p:nvPr/>
          </p:nvSpPr>
          <p:spPr>
            <a:xfrm>
              <a:off x="1191300" y="3624841"/>
              <a:ext cx="1516959" cy="307777"/>
            </a:xfrm>
            <a:prstGeom prst="rect">
              <a:avLst/>
            </a:prstGeom>
            <a:noFill/>
          </p:spPr>
          <p:txBody>
            <a:bodyPr wrap="square" rtlCol="0">
              <a:spAutoFit/>
            </a:bodyPr>
            <a:lstStyle/>
            <a:p>
              <a:r>
                <a:rPr lang="en-IN" sz="1400" b="1" dirty="0"/>
                <a:t>LOAD CELL</a:t>
              </a:r>
            </a:p>
          </p:txBody>
        </p:sp>
        <p:sp>
          <p:nvSpPr>
            <p:cNvPr id="4" name="TextBox 3">
              <a:extLst>
                <a:ext uri="{FF2B5EF4-FFF2-40B4-BE49-F238E27FC236}">
                  <a16:creationId xmlns:a16="http://schemas.microsoft.com/office/drawing/2014/main" id="{C0429781-31DC-A346-93FF-911E7A63A504}"/>
                </a:ext>
              </a:extLst>
            </p:cNvPr>
            <p:cNvSpPr txBox="1"/>
            <p:nvPr/>
          </p:nvSpPr>
          <p:spPr>
            <a:xfrm>
              <a:off x="1949779" y="6248284"/>
              <a:ext cx="2135518" cy="307777"/>
            </a:xfrm>
            <a:prstGeom prst="rect">
              <a:avLst/>
            </a:prstGeom>
            <a:noFill/>
          </p:spPr>
          <p:txBody>
            <a:bodyPr wrap="square" rtlCol="0">
              <a:spAutoFit/>
            </a:bodyPr>
            <a:lstStyle/>
            <a:p>
              <a:r>
                <a:rPr lang="en-IN" sz="1400" b="1" dirty="0"/>
                <a:t>CAMERA MODULE</a:t>
              </a:r>
            </a:p>
          </p:txBody>
        </p:sp>
        <p:sp>
          <p:nvSpPr>
            <p:cNvPr id="5" name="TextBox 4">
              <a:extLst>
                <a:ext uri="{FF2B5EF4-FFF2-40B4-BE49-F238E27FC236}">
                  <a16:creationId xmlns:a16="http://schemas.microsoft.com/office/drawing/2014/main" id="{093EF9C0-775D-3366-CEB5-D34EB7CABC33}"/>
                </a:ext>
              </a:extLst>
            </p:cNvPr>
            <p:cNvSpPr txBox="1"/>
            <p:nvPr/>
          </p:nvSpPr>
          <p:spPr>
            <a:xfrm>
              <a:off x="5130933" y="3633980"/>
              <a:ext cx="2403859" cy="307777"/>
            </a:xfrm>
            <a:prstGeom prst="rect">
              <a:avLst/>
            </a:prstGeom>
            <a:noFill/>
          </p:spPr>
          <p:txBody>
            <a:bodyPr wrap="square" rtlCol="0">
              <a:spAutoFit/>
            </a:bodyPr>
            <a:lstStyle/>
            <a:p>
              <a:r>
                <a:rPr lang="en-IN" sz="1400" b="1" dirty="0"/>
                <a:t>RASPBERRY PI 4B</a:t>
              </a:r>
            </a:p>
          </p:txBody>
        </p:sp>
      </p:grpSp>
    </p:spTree>
    <p:extLst>
      <p:ext uri="{BB962C8B-B14F-4D97-AF65-F5344CB8AC3E}">
        <p14:creationId xmlns:p14="http://schemas.microsoft.com/office/powerpoint/2010/main" val="1520910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B33999-0064-75CB-7C98-CB1B910BA02A}"/>
              </a:ext>
            </a:extLst>
          </p:cNvPr>
          <p:cNvSpPr txBox="1"/>
          <p:nvPr/>
        </p:nvSpPr>
        <p:spPr>
          <a:xfrm>
            <a:off x="457200" y="266700"/>
            <a:ext cx="36703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ea typeface="+mn-lt"/>
                <a:cs typeface="+mn-lt"/>
              </a:rPr>
              <a:t>The final will look like this.</a:t>
            </a:r>
            <a:endParaRPr lang="en-US" sz="2400" b="1" dirty="0"/>
          </a:p>
        </p:txBody>
      </p:sp>
      <p:pic>
        <p:nvPicPr>
          <p:cNvPr id="2" name="Picture 2" descr="A picture containing ground&#10;&#10;Description automatically generated">
            <a:extLst>
              <a:ext uri="{FF2B5EF4-FFF2-40B4-BE49-F238E27FC236}">
                <a16:creationId xmlns:a16="http://schemas.microsoft.com/office/drawing/2014/main" id="{56EB8E3F-23B0-62A1-A97F-FD49ACB80FDC}"/>
              </a:ext>
            </a:extLst>
          </p:cNvPr>
          <p:cNvPicPr>
            <a:picLocks noChangeAspect="1"/>
          </p:cNvPicPr>
          <p:nvPr/>
        </p:nvPicPr>
        <p:blipFill>
          <a:blip r:embed="rId2"/>
          <a:stretch>
            <a:fillRect/>
          </a:stretch>
        </p:blipFill>
        <p:spPr>
          <a:xfrm>
            <a:off x="3492500" y="877689"/>
            <a:ext cx="7797800" cy="5712222"/>
          </a:xfrm>
          <a:prstGeom prst="rect">
            <a:avLst/>
          </a:prstGeom>
        </p:spPr>
      </p:pic>
    </p:spTree>
    <p:extLst>
      <p:ext uri="{BB962C8B-B14F-4D97-AF65-F5344CB8AC3E}">
        <p14:creationId xmlns:p14="http://schemas.microsoft.com/office/powerpoint/2010/main" val="2397935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24A651-0C74-1B97-8F32-FF13217DE0E9}"/>
              </a:ext>
            </a:extLst>
          </p:cNvPr>
          <p:cNvSpPr txBox="1"/>
          <p:nvPr/>
        </p:nvSpPr>
        <p:spPr>
          <a:xfrm>
            <a:off x="841247" y="1655286"/>
            <a:ext cx="4609057" cy="261004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400" b="1" kern="1200">
                <a:solidFill>
                  <a:schemeClr val="tx1"/>
                </a:solidFill>
                <a:latin typeface="+mj-lt"/>
                <a:ea typeface="+mj-ea"/>
                <a:cs typeface="+mj-cs"/>
              </a:rPr>
              <a:t>OBJECT DETECTION</a:t>
            </a:r>
          </a:p>
        </p:txBody>
      </p:sp>
      <p:sp>
        <p:nvSpPr>
          <p:cNvPr id="23" name="Freeform: Shape 12">
            <a:extLst>
              <a:ext uri="{FF2B5EF4-FFF2-40B4-BE49-F238E27FC236}">
                <a16:creationId xmlns:a16="http://schemas.microsoft.com/office/drawing/2014/main" id="{F6EF57EF-D042-41D3-83E8-41A1FE6C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32876" cy="1290953"/>
          </a:xfrm>
          <a:custGeom>
            <a:avLst/>
            <a:gdLst>
              <a:gd name="connsiteX0" fmla="*/ 0 w 5532876"/>
              <a:gd name="connsiteY0" fmla="*/ 0 h 1290953"/>
              <a:gd name="connsiteX1" fmla="*/ 5532876 w 5532876"/>
              <a:gd name="connsiteY1" fmla="*/ 0 h 1290953"/>
              <a:gd name="connsiteX2" fmla="*/ 4936972 w 5532876"/>
              <a:gd name="connsiteY2" fmla="*/ 1290953 h 1290953"/>
              <a:gd name="connsiteX3" fmla="*/ 0 w 5532876"/>
              <a:gd name="connsiteY3" fmla="*/ 1290953 h 1290953"/>
            </a:gdLst>
            <a:ahLst/>
            <a:cxnLst>
              <a:cxn ang="0">
                <a:pos x="connsiteX0" y="connsiteY0"/>
              </a:cxn>
              <a:cxn ang="0">
                <a:pos x="connsiteX1" y="connsiteY1"/>
              </a:cxn>
              <a:cxn ang="0">
                <a:pos x="connsiteX2" y="connsiteY2"/>
              </a:cxn>
              <a:cxn ang="0">
                <a:pos x="connsiteX3" y="connsiteY3"/>
              </a:cxn>
            </a:cxnLst>
            <a:rect l="l" t="t" r="r" b="b"/>
            <a:pathLst>
              <a:path w="5532876" h="1290953">
                <a:moveTo>
                  <a:pt x="0" y="0"/>
                </a:moveTo>
                <a:lnTo>
                  <a:pt x="5532876" y="0"/>
                </a:lnTo>
                <a:lnTo>
                  <a:pt x="4936972" y="1290953"/>
                </a:lnTo>
                <a:lnTo>
                  <a:pt x="0" y="1290953"/>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14">
            <a:extLst>
              <a:ext uri="{FF2B5EF4-FFF2-40B4-BE49-F238E27FC236}">
                <a16:creationId xmlns:a16="http://schemas.microsoft.com/office/drawing/2014/main" id="{D00A59BB-A268-4F3E-9D41-CA265AF16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41" y="1"/>
            <a:ext cx="7094159" cy="1290953"/>
          </a:xfrm>
          <a:custGeom>
            <a:avLst/>
            <a:gdLst>
              <a:gd name="connsiteX0" fmla="*/ 595904 w 7094159"/>
              <a:gd name="connsiteY0" fmla="*/ 0 h 1290953"/>
              <a:gd name="connsiteX1" fmla="*/ 7094159 w 7094159"/>
              <a:gd name="connsiteY1" fmla="*/ 0 h 1290953"/>
              <a:gd name="connsiteX2" fmla="*/ 7094159 w 7094159"/>
              <a:gd name="connsiteY2" fmla="*/ 1290553 h 1290953"/>
              <a:gd name="connsiteX3" fmla="*/ 5920618 w 7094159"/>
              <a:gd name="connsiteY3" fmla="*/ 1290553 h 1290953"/>
              <a:gd name="connsiteX4" fmla="*/ 5920618 w 7094159"/>
              <a:gd name="connsiteY4" fmla="*/ 1290953 h 1290953"/>
              <a:gd name="connsiteX5" fmla="*/ 2729248 w 7094159"/>
              <a:gd name="connsiteY5" fmla="*/ 1290953 h 1290953"/>
              <a:gd name="connsiteX6" fmla="*/ 2574303 w 7094159"/>
              <a:gd name="connsiteY6" fmla="*/ 1290953 h 1290953"/>
              <a:gd name="connsiteX7" fmla="*/ 0 w 7094159"/>
              <a:gd name="connsiteY7" fmla="*/ 1290953 h 129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159" h="1290953">
                <a:moveTo>
                  <a:pt x="595904" y="0"/>
                </a:moveTo>
                <a:lnTo>
                  <a:pt x="7094159" y="0"/>
                </a:lnTo>
                <a:lnTo>
                  <a:pt x="7094159" y="1290553"/>
                </a:lnTo>
                <a:lnTo>
                  <a:pt x="5920618" y="1290553"/>
                </a:lnTo>
                <a:lnTo>
                  <a:pt x="5920618" y="1290953"/>
                </a:lnTo>
                <a:lnTo>
                  <a:pt x="2729248" y="1290953"/>
                </a:lnTo>
                <a:lnTo>
                  <a:pt x="2574303" y="1290953"/>
                </a:lnTo>
                <a:lnTo>
                  <a:pt x="0" y="1290953"/>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8" descr="A picture containing text&#10;&#10;Description automatically generated">
            <a:extLst>
              <a:ext uri="{FF2B5EF4-FFF2-40B4-BE49-F238E27FC236}">
                <a16:creationId xmlns:a16="http://schemas.microsoft.com/office/drawing/2014/main" id="{978A0265-BB3F-1DA3-18B4-60730C4DC9DC}"/>
              </a:ext>
            </a:extLst>
          </p:cNvPr>
          <p:cNvPicPr>
            <a:picLocks noChangeAspect="1"/>
          </p:cNvPicPr>
          <p:nvPr/>
        </p:nvPicPr>
        <p:blipFill>
          <a:blip r:embed="rId2"/>
          <a:stretch>
            <a:fillRect/>
          </a:stretch>
        </p:blipFill>
        <p:spPr>
          <a:xfrm>
            <a:off x="6507579" y="2127649"/>
            <a:ext cx="5079371" cy="2539685"/>
          </a:xfrm>
          <a:prstGeom prst="rect">
            <a:avLst/>
          </a:prstGeom>
        </p:spPr>
      </p:pic>
      <p:sp>
        <p:nvSpPr>
          <p:cNvPr id="25" name="Freeform: Shape 16">
            <a:extLst>
              <a:ext uri="{FF2B5EF4-FFF2-40B4-BE49-F238E27FC236}">
                <a16:creationId xmlns:a16="http://schemas.microsoft.com/office/drawing/2014/main" id="{63794DCE-9D34-40DF-AB3F-06DA8ACCD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116" y="5450103"/>
            <a:ext cx="5569884" cy="1407897"/>
          </a:xfrm>
          <a:custGeom>
            <a:avLst/>
            <a:gdLst>
              <a:gd name="connsiteX0" fmla="*/ 652041 w 5569884"/>
              <a:gd name="connsiteY0" fmla="*/ 0 h 1407897"/>
              <a:gd name="connsiteX1" fmla="*/ 5569884 w 5569884"/>
              <a:gd name="connsiteY1" fmla="*/ 0 h 1407897"/>
              <a:gd name="connsiteX2" fmla="*/ 5569884 w 5569884"/>
              <a:gd name="connsiteY2" fmla="*/ 1407897 h 1407897"/>
              <a:gd name="connsiteX3" fmla="*/ 0 w 5569884"/>
              <a:gd name="connsiteY3" fmla="*/ 1407897 h 1407897"/>
            </a:gdLst>
            <a:ahLst/>
            <a:cxnLst>
              <a:cxn ang="0">
                <a:pos x="connsiteX0" y="connsiteY0"/>
              </a:cxn>
              <a:cxn ang="0">
                <a:pos x="connsiteX1" y="connsiteY1"/>
              </a:cxn>
              <a:cxn ang="0">
                <a:pos x="connsiteX2" y="connsiteY2"/>
              </a:cxn>
              <a:cxn ang="0">
                <a:pos x="connsiteX3" y="connsiteY3"/>
              </a:cxn>
            </a:cxnLst>
            <a:rect l="l" t="t" r="r" b="b"/>
            <a:pathLst>
              <a:path w="5569884" h="1407897">
                <a:moveTo>
                  <a:pt x="652041" y="0"/>
                </a:moveTo>
                <a:lnTo>
                  <a:pt x="5569884" y="0"/>
                </a:lnTo>
                <a:lnTo>
                  <a:pt x="5569884" y="1407897"/>
                </a:lnTo>
                <a:lnTo>
                  <a:pt x="0" y="140789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18">
            <a:extLst>
              <a:ext uri="{FF2B5EF4-FFF2-40B4-BE49-F238E27FC236}">
                <a16:creationId xmlns:a16="http://schemas.microsoft.com/office/drawing/2014/main" id="{45006452-918C-4282-A72C-C9692B669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50103"/>
            <a:ext cx="7114535" cy="1407897"/>
          </a:xfrm>
          <a:custGeom>
            <a:avLst/>
            <a:gdLst>
              <a:gd name="connsiteX0" fmla="*/ 0 w 7114535"/>
              <a:gd name="connsiteY0" fmla="*/ 0 h 1407897"/>
              <a:gd name="connsiteX1" fmla="*/ 1189345 w 7114535"/>
              <a:gd name="connsiteY1" fmla="*/ 0 h 1407897"/>
              <a:gd name="connsiteX2" fmla="*/ 7114535 w 7114535"/>
              <a:gd name="connsiteY2" fmla="*/ 0 h 1407897"/>
              <a:gd name="connsiteX3" fmla="*/ 6462495 w 7114535"/>
              <a:gd name="connsiteY3" fmla="*/ 1407897 h 1407897"/>
              <a:gd name="connsiteX4" fmla="*/ 0 w 7114535"/>
              <a:gd name="connsiteY4" fmla="*/ 1407897 h 140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535" h="1407897">
                <a:moveTo>
                  <a:pt x="0" y="0"/>
                </a:moveTo>
                <a:lnTo>
                  <a:pt x="1189345" y="0"/>
                </a:lnTo>
                <a:lnTo>
                  <a:pt x="7114535" y="0"/>
                </a:lnTo>
                <a:lnTo>
                  <a:pt x="6462495" y="1407897"/>
                </a:lnTo>
                <a:lnTo>
                  <a:pt x="0" y="1407897"/>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0344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1C77B605-ABEF-7017-88AA-A2E840884B5E}"/>
              </a:ext>
            </a:extLst>
          </p:cNvPr>
          <p:cNvSpPr txBox="1"/>
          <p:nvPr/>
        </p:nvSpPr>
        <p:spPr>
          <a:xfrm>
            <a:off x="484908" y="2623344"/>
            <a:ext cx="3528291" cy="161051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Aft>
                <a:spcPts val="600"/>
              </a:spcAft>
            </a:pPr>
            <a:r>
              <a:rPr lang="en-US" sz="5400" dirty="0">
                <a:solidFill>
                  <a:srgbClr val="FFFFFF"/>
                </a:solidFill>
              </a:rPr>
              <a:t>OBJECT DETECTION</a:t>
            </a:r>
          </a:p>
        </p:txBody>
      </p:sp>
      <p:sp>
        <p:nvSpPr>
          <p:cNvPr id="5" name="TextBox 4">
            <a:extLst>
              <a:ext uri="{FF2B5EF4-FFF2-40B4-BE49-F238E27FC236}">
                <a16:creationId xmlns:a16="http://schemas.microsoft.com/office/drawing/2014/main" id="{5C1D0DEC-579A-DD03-7BC8-0883ED15318C}"/>
              </a:ext>
            </a:extLst>
          </p:cNvPr>
          <p:cNvSpPr txBox="1"/>
          <p:nvPr/>
        </p:nvSpPr>
        <p:spPr>
          <a:xfrm>
            <a:off x="4868285" y="837331"/>
            <a:ext cx="6194949"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GB" sz="2800" dirty="0">
                <a:ea typeface="+mn-lt"/>
                <a:cs typeface="+mn-lt"/>
              </a:rPr>
              <a:t>Edge Impulse is one of the leading development platforms for machine learning</a:t>
            </a:r>
          </a:p>
          <a:p>
            <a:pPr marL="342900" indent="-342900">
              <a:buFont typeface="Arial" panose="020B0604020202020204" pitchFamily="34" charset="0"/>
              <a:buChar char="•"/>
            </a:pPr>
            <a:endParaRPr lang="en-GB" sz="2800" dirty="0">
              <a:ea typeface="+mn-lt"/>
              <a:cs typeface="+mn-lt"/>
            </a:endParaRPr>
          </a:p>
          <a:p>
            <a:pPr marL="342900" indent="-342900">
              <a:buFont typeface="Arial" panose="020B0604020202020204" pitchFamily="34" charset="0"/>
              <a:buChar char="•"/>
            </a:pPr>
            <a:r>
              <a:rPr lang="en-GB" sz="2800" dirty="0">
                <a:ea typeface="+mn-lt"/>
                <a:cs typeface="+mn-lt"/>
              </a:rPr>
              <a:t>Here we are using machine learning to build a system that can recognize the products available in the shops.</a:t>
            </a:r>
            <a:endParaRPr lang="en-US" sz="2800" dirty="0">
              <a:ea typeface="+mn-lt"/>
              <a:cs typeface="+mn-lt"/>
            </a:endParaRPr>
          </a:p>
          <a:p>
            <a:endParaRPr lang="en-GB" sz="2800" dirty="0">
              <a:ea typeface="+mn-lt"/>
              <a:cs typeface="+mn-lt"/>
            </a:endParaRPr>
          </a:p>
          <a:p>
            <a:pPr marL="342900" indent="-342900">
              <a:buFont typeface="Arial" panose="020B0604020202020204" pitchFamily="34" charset="0"/>
              <a:buChar char="•"/>
            </a:pPr>
            <a:r>
              <a:rPr lang="en-GB" sz="2800" dirty="0">
                <a:ea typeface="+mn-lt"/>
                <a:cs typeface="+mn-lt"/>
              </a:rPr>
              <a:t>Then we deploy the system on the Raspberry Pi 4B.</a:t>
            </a:r>
            <a:endParaRPr lang="en-US" sz="2800" dirty="0">
              <a:cs typeface="Calibri"/>
            </a:endParaRPr>
          </a:p>
        </p:txBody>
      </p:sp>
    </p:spTree>
    <p:extLst>
      <p:ext uri="{BB962C8B-B14F-4D97-AF65-F5344CB8AC3E}">
        <p14:creationId xmlns:p14="http://schemas.microsoft.com/office/powerpoint/2010/main" val="1325421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1C77B605-ABEF-7017-88AA-A2E840884B5E}"/>
              </a:ext>
            </a:extLst>
          </p:cNvPr>
          <p:cNvSpPr txBox="1"/>
          <p:nvPr/>
        </p:nvSpPr>
        <p:spPr>
          <a:xfrm>
            <a:off x="484908" y="2623344"/>
            <a:ext cx="3528291" cy="161051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Aft>
                <a:spcPts val="600"/>
              </a:spcAft>
            </a:pPr>
            <a:r>
              <a:rPr lang="en-US" sz="5400" dirty="0">
                <a:solidFill>
                  <a:srgbClr val="FFFFFF"/>
                </a:solidFill>
              </a:rPr>
              <a:t>OBJECT DETECTION</a:t>
            </a:r>
          </a:p>
        </p:txBody>
      </p:sp>
      <p:sp>
        <p:nvSpPr>
          <p:cNvPr id="5" name="TextBox 4">
            <a:extLst>
              <a:ext uri="{FF2B5EF4-FFF2-40B4-BE49-F238E27FC236}">
                <a16:creationId xmlns:a16="http://schemas.microsoft.com/office/drawing/2014/main" id="{5C1D0DEC-579A-DD03-7BC8-0883ED15318C}"/>
              </a:ext>
            </a:extLst>
          </p:cNvPr>
          <p:cNvSpPr txBox="1"/>
          <p:nvPr/>
        </p:nvSpPr>
        <p:spPr>
          <a:xfrm>
            <a:off x="4687910" y="1152490"/>
            <a:ext cx="6687318"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ea typeface="+mn-lt"/>
                <a:cs typeface="+mn-lt"/>
              </a:rPr>
              <a:t>There are three main steps to be done here :</a:t>
            </a:r>
          </a:p>
          <a:p>
            <a:endParaRPr lang="en-GB" sz="2800" dirty="0">
              <a:cs typeface="Calibri"/>
            </a:endParaRPr>
          </a:p>
          <a:p>
            <a:pPr marL="457200" indent="-457200">
              <a:buAutoNum type="arabicPeriod"/>
            </a:pPr>
            <a:r>
              <a:rPr lang="en-GB" sz="2800" dirty="0">
                <a:cs typeface="Calibri"/>
              </a:rPr>
              <a:t>Data acquisition</a:t>
            </a:r>
          </a:p>
          <a:p>
            <a:pPr marL="457200" indent="-457200">
              <a:buAutoNum type="arabicPeriod"/>
            </a:pPr>
            <a:endParaRPr lang="en-GB" sz="2800" dirty="0">
              <a:cs typeface="Calibri"/>
            </a:endParaRPr>
          </a:p>
          <a:p>
            <a:pPr marL="457200" indent="-457200">
              <a:buAutoNum type="arabicPeriod"/>
            </a:pPr>
            <a:r>
              <a:rPr lang="en-GB" sz="2800" dirty="0">
                <a:cs typeface="Calibri"/>
              </a:rPr>
              <a:t>Labelling Data</a:t>
            </a:r>
          </a:p>
          <a:p>
            <a:pPr marL="457200" indent="-457200">
              <a:buAutoNum type="arabicPeriod"/>
            </a:pPr>
            <a:endParaRPr lang="en-GB" sz="2800" dirty="0">
              <a:cs typeface="Calibri"/>
            </a:endParaRPr>
          </a:p>
          <a:p>
            <a:pPr marL="457200" indent="-457200">
              <a:buAutoNum type="arabicPeriod"/>
            </a:pPr>
            <a:r>
              <a:rPr lang="en-GB" sz="2800" dirty="0">
                <a:cs typeface="Calibri"/>
              </a:rPr>
              <a:t>Designing Impulse</a:t>
            </a:r>
          </a:p>
          <a:p>
            <a:pPr marL="457200" indent="-457200">
              <a:buAutoNum type="arabicPeriod"/>
            </a:pPr>
            <a:endParaRPr lang="en-GB" sz="2800" dirty="0">
              <a:cs typeface="Calibri"/>
            </a:endParaRPr>
          </a:p>
          <a:p>
            <a:pPr marL="457200" indent="-457200">
              <a:buAutoNum type="arabicPeriod"/>
            </a:pPr>
            <a:endParaRPr lang="en-GB" sz="2800" dirty="0">
              <a:cs typeface="Calibri"/>
            </a:endParaRPr>
          </a:p>
          <a:p>
            <a:r>
              <a:rPr lang="en-GB" sz="2800" dirty="0">
                <a:cs typeface="Calibri"/>
              </a:rPr>
              <a:t>After these, we deploy into Raspberry Pi.</a:t>
            </a:r>
          </a:p>
        </p:txBody>
      </p:sp>
    </p:spTree>
    <p:extLst>
      <p:ext uri="{BB962C8B-B14F-4D97-AF65-F5344CB8AC3E}">
        <p14:creationId xmlns:p14="http://schemas.microsoft.com/office/powerpoint/2010/main" val="1508716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1" name="Freeform: Shape 31">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33">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E7FD6F7C-1EF0-C9C9-E3AE-FA8CB09E6F31}"/>
              </a:ext>
            </a:extLst>
          </p:cNvPr>
          <p:cNvSpPr txBox="1"/>
          <p:nvPr/>
        </p:nvSpPr>
        <p:spPr>
          <a:xfrm>
            <a:off x="2555631" y="1441938"/>
            <a:ext cx="7080738" cy="397412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5400" b="1" dirty="0">
                <a:solidFill>
                  <a:schemeClr val="bg1">
                    <a:lumMod val="95000"/>
                    <a:lumOff val="5000"/>
                  </a:schemeClr>
                </a:solidFill>
                <a:latin typeface="+mj-lt"/>
                <a:ea typeface="+mj-ea"/>
                <a:cs typeface="+mj-cs"/>
              </a:rPr>
              <a:t>CODING PART</a:t>
            </a:r>
            <a:endParaRPr lang="en-US" dirty="0">
              <a:ea typeface="+mj-ea"/>
              <a:cs typeface="+mj-cs"/>
            </a:endParaRPr>
          </a:p>
        </p:txBody>
      </p:sp>
    </p:spTree>
    <p:extLst>
      <p:ext uri="{BB962C8B-B14F-4D97-AF65-F5344CB8AC3E}">
        <p14:creationId xmlns:p14="http://schemas.microsoft.com/office/powerpoint/2010/main" val="1580519173"/>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3" name="Group 12">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4" name="Freeform: Shape 13">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2AA5D311-9C79-E348-4BAB-B52F355968B9}"/>
              </a:ext>
            </a:extLst>
          </p:cNvPr>
          <p:cNvSpPr txBox="1"/>
          <p:nvPr/>
        </p:nvSpPr>
        <p:spPr>
          <a:xfrm>
            <a:off x="606469" y="954593"/>
            <a:ext cx="9833548" cy="463213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3200" dirty="0">
                <a:solidFill>
                  <a:schemeClr val="tx2"/>
                </a:solidFill>
                <a:cs typeface="Calibri"/>
              </a:rPr>
              <a:t>The entire code for the device is written in </a:t>
            </a:r>
            <a:r>
              <a:rPr lang="en-US" sz="3200" i="1" dirty="0">
                <a:solidFill>
                  <a:schemeClr val="tx2"/>
                </a:solidFill>
                <a:cs typeface="Calibri"/>
              </a:rPr>
              <a:t>Python</a:t>
            </a:r>
            <a:r>
              <a:rPr lang="en-US" sz="3200" dirty="0">
                <a:solidFill>
                  <a:schemeClr val="tx2"/>
                </a:solidFill>
                <a:cs typeface="Calibri"/>
              </a:rPr>
              <a:t> and the Checkout page is developed using </a:t>
            </a:r>
            <a:r>
              <a:rPr lang="en-US" sz="3200" i="1" dirty="0">
                <a:solidFill>
                  <a:schemeClr val="tx2"/>
                </a:solidFill>
                <a:cs typeface="Calibri"/>
              </a:rPr>
              <a:t>Flask</a:t>
            </a:r>
            <a:r>
              <a:rPr lang="en-US" sz="3200" dirty="0">
                <a:solidFill>
                  <a:schemeClr val="tx2"/>
                </a:solidFill>
                <a:cs typeface="Calibri"/>
              </a:rPr>
              <a:t>.</a:t>
            </a:r>
            <a:endParaRPr lang="en-US" sz="3200" dirty="0">
              <a:solidFill>
                <a:schemeClr val="tx2"/>
              </a:solidFill>
            </a:endParaRPr>
          </a:p>
          <a:p>
            <a:pPr>
              <a:lnSpc>
                <a:spcPct val="90000"/>
              </a:lnSpc>
              <a:spcAft>
                <a:spcPts val="600"/>
              </a:spcAft>
            </a:pPr>
            <a:endParaRPr lang="en-US" sz="2400" dirty="0">
              <a:solidFill>
                <a:schemeClr val="tx2"/>
              </a:solidFill>
            </a:endParaRPr>
          </a:p>
          <a:p>
            <a:pPr>
              <a:lnSpc>
                <a:spcPct val="90000"/>
              </a:lnSpc>
              <a:spcAft>
                <a:spcPts val="600"/>
              </a:spcAft>
            </a:pPr>
            <a:r>
              <a:rPr lang="en-US" sz="2800" dirty="0">
                <a:solidFill>
                  <a:schemeClr val="tx2"/>
                </a:solidFill>
              </a:rPr>
              <a:t>The checkout interface has two parts,</a:t>
            </a:r>
            <a:endParaRPr lang="en-US" sz="2800" dirty="0">
              <a:solidFill>
                <a:schemeClr val="tx2"/>
              </a:solidFill>
              <a:cs typeface="Calibri"/>
            </a:endParaRPr>
          </a:p>
          <a:p>
            <a:pPr>
              <a:lnSpc>
                <a:spcPct val="90000"/>
              </a:lnSpc>
              <a:spcAft>
                <a:spcPts val="600"/>
              </a:spcAft>
            </a:pPr>
            <a:endParaRPr lang="en-US" sz="2400" dirty="0">
              <a:solidFill>
                <a:schemeClr val="tx2"/>
              </a:solidFill>
            </a:endParaRPr>
          </a:p>
          <a:p>
            <a:pPr>
              <a:lnSpc>
                <a:spcPct val="90000"/>
              </a:lnSpc>
              <a:spcAft>
                <a:spcPts val="600"/>
              </a:spcAft>
            </a:pPr>
            <a:r>
              <a:rPr lang="en-US" sz="2400" dirty="0">
                <a:solidFill>
                  <a:schemeClr val="tx2"/>
                </a:solidFill>
              </a:rPr>
              <a:t>    1. </a:t>
            </a:r>
            <a:r>
              <a:rPr lang="en-US" sz="2400" b="1" dirty="0">
                <a:solidFill>
                  <a:schemeClr val="tx2"/>
                </a:solidFill>
              </a:rPr>
              <a:t>Front-end</a:t>
            </a:r>
            <a:r>
              <a:rPr lang="en-US" sz="2400" dirty="0">
                <a:solidFill>
                  <a:schemeClr val="tx2"/>
                </a:solidFill>
              </a:rPr>
              <a:t> developed using </a:t>
            </a:r>
            <a:r>
              <a:rPr lang="en-US" sz="2400" i="1" dirty="0">
                <a:solidFill>
                  <a:schemeClr val="tx2"/>
                </a:solidFill>
              </a:rPr>
              <a:t>HTML, CSS and JavaScript</a:t>
            </a:r>
            <a:endParaRPr lang="en-US" sz="2400" i="1" dirty="0">
              <a:solidFill>
                <a:schemeClr val="tx2"/>
              </a:solidFill>
              <a:cs typeface="Calibri" panose="020F0502020204030204"/>
            </a:endParaRPr>
          </a:p>
          <a:p>
            <a:pPr>
              <a:lnSpc>
                <a:spcPct val="90000"/>
              </a:lnSpc>
              <a:spcAft>
                <a:spcPts val="600"/>
              </a:spcAft>
            </a:pPr>
            <a:r>
              <a:rPr lang="en-US" sz="2400" dirty="0">
                <a:solidFill>
                  <a:schemeClr val="tx2"/>
                </a:solidFill>
              </a:rPr>
              <a:t>    2. </a:t>
            </a:r>
            <a:r>
              <a:rPr lang="en-US" sz="2400" b="1" dirty="0">
                <a:solidFill>
                  <a:schemeClr val="tx2"/>
                </a:solidFill>
              </a:rPr>
              <a:t>Backend</a:t>
            </a:r>
            <a:r>
              <a:rPr lang="en-US" sz="2400" dirty="0">
                <a:solidFill>
                  <a:schemeClr val="tx2"/>
                </a:solidFill>
              </a:rPr>
              <a:t> API developed using </a:t>
            </a:r>
            <a:r>
              <a:rPr lang="en-US" sz="2400" i="1" dirty="0">
                <a:solidFill>
                  <a:schemeClr val="tx2"/>
                </a:solidFill>
              </a:rPr>
              <a:t>Flask</a:t>
            </a:r>
            <a:endParaRPr lang="en-US" sz="2400" i="1" dirty="0">
              <a:solidFill>
                <a:schemeClr val="tx2"/>
              </a:solidFill>
              <a:cs typeface="Calibri" panose="020F0502020204030204"/>
            </a:endParaRPr>
          </a:p>
          <a:p>
            <a:pPr indent="-228600">
              <a:lnSpc>
                <a:spcPct val="90000"/>
              </a:lnSpc>
              <a:spcAft>
                <a:spcPts val="600"/>
              </a:spcAft>
              <a:buFont typeface="Arial" panose="020B0604020202020204" pitchFamily="34" charset="0"/>
              <a:buChar char="•"/>
            </a:pPr>
            <a:endParaRPr lang="en-US" sz="2400" dirty="0">
              <a:solidFill>
                <a:schemeClr val="tx2"/>
              </a:solidFill>
            </a:endParaRPr>
          </a:p>
        </p:txBody>
      </p:sp>
    </p:spTree>
    <p:extLst>
      <p:ext uri="{BB962C8B-B14F-4D97-AF65-F5344CB8AC3E}">
        <p14:creationId xmlns:p14="http://schemas.microsoft.com/office/powerpoint/2010/main" val="1287666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D02A462-AB5E-11AB-C617-567F55133B27}"/>
              </a:ext>
            </a:extLst>
          </p:cNvPr>
          <p:cNvGrpSpPr/>
          <p:nvPr/>
        </p:nvGrpSpPr>
        <p:grpSpPr>
          <a:xfrm>
            <a:off x="3626643" y="2723619"/>
            <a:ext cx="5036343" cy="3316026"/>
            <a:chOff x="3616059" y="2723619"/>
            <a:chExt cx="5036343" cy="3316026"/>
          </a:xfrm>
        </p:grpSpPr>
        <p:sp>
          <p:nvSpPr>
            <p:cNvPr id="5" name="Rectangle 4">
              <a:extLst>
                <a:ext uri="{FF2B5EF4-FFF2-40B4-BE49-F238E27FC236}">
                  <a16:creationId xmlns:a16="http://schemas.microsoft.com/office/drawing/2014/main" id="{F306F312-3AC7-D8F4-057E-3DC17EB5B1CF}"/>
                </a:ext>
              </a:extLst>
            </p:cNvPr>
            <p:cNvSpPr/>
            <p:nvPr/>
          </p:nvSpPr>
          <p:spPr>
            <a:xfrm>
              <a:off x="3616060" y="5813425"/>
              <a:ext cx="5036342" cy="22622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595959"/>
                </a:solidFill>
              </a:endParaRPr>
            </a:p>
          </p:txBody>
        </p:sp>
        <p:sp>
          <p:nvSpPr>
            <p:cNvPr id="6" name="Rectangle 5">
              <a:extLst>
                <a:ext uri="{FF2B5EF4-FFF2-40B4-BE49-F238E27FC236}">
                  <a16:creationId xmlns:a16="http://schemas.microsoft.com/office/drawing/2014/main" id="{99910231-3CDC-3980-3E40-06CEE52FC1A0}"/>
                </a:ext>
              </a:extLst>
            </p:cNvPr>
            <p:cNvSpPr/>
            <p:nvPr/>
          </p:nvSpPr>
          <p:spPr>
            <a:xfrm>
              <a:off x="3616060" y="2868612"/>
              <a:ext cx="142876" cy="295539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1C641F56-1405-3E7C-1A1E-D19B6DCCE5AE}"/>
                </a:ext>
              </a:extLst>
            </p:cNvPr>
            <p:cNvSpPr/>
            <p:nvPr/>
          </p:nvSpPr>
          <p:spPr>
            <a:xfrm>
              <a:off x="3616059" y="2723619"/>
              <a:ext cx="2833688" cy="238126"/>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77029633-FDB2-6BA2-1EA4-3F5F0205AACB}"/>
              </a:ext>
            </a:extLst>
          </p:cNvPr>
          <p:cNvGrpSpPr/>
          <p:nvPr/>
        </p:nvGrpSpPr>
        <p:grpSpPr>
          <a:xfrm>
            <a:off x="5020997" y="5444330"/>
            <a:ext cx="1202532" cy="373001"/>
            <a:chOff x="5020997" y="5444330"/>
            <a:chExt cx="1202532" cy="373001"/>
          </a:xfrm>
        </p:grpSpPr>
        <p:sp>
          <p:nvSpPr>
            <p:cNvPr id="8" name="Rectangle 7">
              <a:extLst>
                <a:ext uri="{FF2B5EF4-FFF2-40B4-BE49-F238E27FC236}">
                  <a16:creationId xmlns:a16="http://schemas.microsoft.com/office/drawing/2014/main" id="{19A9C09B-AB94-9442-49AC-110C10C7F9EA}"/>
                </a:ext>
              </a:extLst>
            </p:cNvPr>
            <p:cNvSpPr/>
            <p:nvPr/>
          </p:nvSpPr>
          <p:spPr>
            <a:xfrm>
              <a:off x="5020997" y="5444330"/>
              <a:ext cx="1202531" cy="238125"/>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F0D0858-7163-DF8F-4A89-F5A8DB521745}"/>
                </a:ext>
              </a:extLst>
            </p:cNvPr>
            <p:cNvSpPr/>
            <p:nvPr/>
          </p:nvSpPr>
          <p:spPr>
            <a:xfrm>
              <a:off x="5020998" y="5444330"/>
              <a:ext cx="130969" cy="238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70054A2-A9FE-3265-0DDC-B894272CFE23}"/>
                </a:ext>
              </a:extLst>
            </p:cNvPr>
            <p:cNvSpPr/>
            <p:nvPr/>
          </p:nvSpPr>
          <p:spPr>
            <a:xfrm>
              <a:off x="6104465" y="5444330"/>
              <a:ext cx="119064" cy="238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ylinder 10">
              <a:extLst>
                <a:ext uri="{FF2B5EF4-FFF2-40B4-BE49-F238E27FC236}">
                  <a16:creationId xmlns:a16="http://schemas.microsoft.com/office/drawing/2014/main" id="{6BC33696-BBDB-71F6-C5C4-2BB7DFA7EEBF}"/>
                </a:ext>
              </a:extLst>
            </p:cNvPr>
            <p:cNvSpPr/>
            <p:nvPr/>
          </p:nvSpPr>
          <p:spPr>
            <a:xfrm>
              <a:off x="5044811" y="5686361"/>
              <a:ext cx="71438" cy="130970"/>
            </a:xfrm>
            <a:prstGeom prst="can">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 name="Rectangle 12">
            <a:extLst>
              <a:ext uri="{FF2B5EF4-FFF2-40B4-BE49-F238E27FC236}">
                <a16:creationId xmlns:a16="http://schemas.microsoft.com/office/drawing/2014/main" id="{378AE68E-0C2E-FFE4-2BD4-8A4473D63ED8}"/>
              </a:ext>
            </a:extLst>
          </p:cNvPr>
          <p:cNvSpPr/>
          <p:nvPr/>
        </p:nvSpPr>
        <p:spPr>
          <a:xfrm>
            <a:off x="4449498" y="5372893"/>
            <a:ext cx="3726655" cy="13096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Diamond 13">
            <a:extLst>
              <a:ext uri="{FF2B5EF4-FFF2-40B4-BE49-F238E27FC236}">
                <a16:creationId xmlns:a16="http://schemas.microsoft.com/office/drawing/2014/main" id="{4A9B7BAF-6AD9-2671-AAA3-CE4C59B27581}"/>
              </a:ext>
            </a:extLst>
          </p:cNvPr>
          <p:cNvSpPr/>
          <p:nvPr/>
        </p:nvSpPr>
        <p:spPr>
          <a:xfrm>
            <a:off x="5890154" y="2853266"/>
            <a:ext cx="202407" cy="238125"/>
          </a:xfrm>
          <a:prstGeom prst="diamond">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2" name="Rectangle 1">
            <a:extLst>
              <a:ext uri="{FF2B5EF4-FFF2-40B4-BE49-F238E27FC236}">
                <a16:creationId xmlns:a16="http://schemas.microsoft.com/office/drawing/2014/main" id="{BC8A1CF8-EC94-9724-DD8E-324B9DE8D3CD}"/>
              </a:ext>
            </a:extLst>
          </p:cNvPr>
          <p:cNvSpPr/>
          <p:nvPr/>
        </p:nvSpPr>
        <p:spPr>
          <a:xfrm>
            <a:off x="5358863" y="2614470"/>
            <a:ext cx="869324" cy="11805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017AA355-98D8-2536-F718-5A1A7E159A72}"/>
              </a:ext>
            </a:extLst>
          </p:cNvPr>
          <p:cNvSpPr/>
          <p:nvPr/>
        </p:nvSpPr>
        <p:spPr>
          <a:xfrm>
            <a:off x="6731327" y="5744692"/>
            <a:ext cx="515155" cy="7512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E5162DAF-7CF0-D595-EA36-4FA253392FCA}"/>
              </a:ext>
            </a:extLst>
          </p:cNvPr>
          <p:cNvSpPr txBox="1"/>
          <p:nvPr/>
        </p:nvSpPr>
        <p:spPr>
          <a:xfrm>
            <a:off x="3761317" y="438150"/>
            <a:ext cx="446828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4000" b="1" u="sng" dirty="0">
                <a:cs typeface="Calibri"/>
              </a:rPr>
              <a:t>DEMONSTRATION</a:t>
            </a:r>
          </a:p>
        </p:txBody>
      </p:sp>
      <p:sp>
        <p:nvSpPr>
          <p:cNvPr id="3" name="TextBox 2">
            <a:extLst>
              <a:ext uri="{FF2B5EF4-FFF2-40B4-BE49-F238E27FC236}">
                <a16:creationId xmlns:a16="http://schemas.microsoft.com/office/drawing/2014/main" id="{92A33F1B-EECE-0382-579B-0A3614FBC37A}"/>
              </a:ext>
            </a:extLst>
          </p:cNvPr>
          <p:cNvSpPr txBox="1"/>
          <p:nvPr/>
        </p:nvSpPr>
        <p:spPr>
          <a:xfrm>
            <a:off x="9859107" y="1324028"/>
            <a:ext cx="1738365" cy="369332"/>
          </a:xfrm>
          <a:prstGeom prst="rect">
            <a:avLst/>
          </a:prstGeom>
          <a:noFill/>
        </p:spPr>
        <p:txBody>
          <a:bodyPr wrap="square" rtlCol="0">
            <a:spAutoFit/>
          </a:bodyPr>
          <a:lstStyle/>
          <a:p>
            <a:r>
              <a:rPr lang="en-IN" dirty="0"/>
              <a:t>Display</a:t>
            </a:r>
          </a:p>
        </p:txBody>
      </p:sp>
      <p:sp>
        <p:nvSpPr>
          <p:cNvPr id="19" name="TextBox 18">
            <a:extLst>
              <a:ext uri="{FF2B5EF4-FFF2-40B4-BE49-F238E27FC236}">
                <a16:creationId xmlns:a16="http://schemas.microsoft.com/office/drawing/2014/main" id="{2BBB6A3E-DCAE-9916-0225-4C3C5CF31CB0}"/>
              </a:ext>
            </a:extLst>
          </p:cNvPr>
          <p:cNvSpPr txBox="1"/>
          <p:nvPr/>
        </p:nvSpPr>
        <p:spPr>
          <a:xfrm>
            <a:off x="9859105" y="2157478"/>
            <a:ext cx="1738365" cy="369332"/>
          </a:xfrm>
          <a:prstGeom prst="rect">
            <a:avLst/>
          </a:prstGeom>
          <a:noFill/>
        </p:spPr>
        <p:txBody>
          <a:bodyPr wrap="square" rtlCol="0">
            <a:spAutoFit/>
          </a:bodyPr>
          <a:lstStyle/>
          <a:p>
            <a:r>
              <a:rPr lang="en-IN" dirty="0"/>
              <a:t>Raspberry Pi</a:t>
            </a:r>
          </a:p>
        </p:txBody>
      </p:sp>
      <p:sp>
        <p:nvSpPr>
          <p:cNvPr id="21" name="TextBox 20">
            <a:extLst>
              <a:ext uri="{FF2B5EF4-FFF2-40B4-BE49-F238E27FC236}">
                <a16:creationId xmlns:a16="http://schemas.microsoft.com/office/drawing/2014/main" id="{9BD8BB81-27C0-6476-5F09-8D9462C4EF11}"/>
              </a:ext>
            </a:extLst>
          </p:cNvPr>
          <p:cNvSpPr txBox="1"/>
          <p:nvPr/>
        </p:nvSpPr>
        <p:spPr>
          <a:xfrm>
            <a:off x="9859104" y="2881550"/>
            <a:ext cx="1738365" cy="369332"/>
          </a:xfrm>
          <a:prstGeom prst="rect">
            <a:avLst/>
          </a:prstGeom>
          <a:noFill/>
        </p:spPr>
        <p:txBody>
          <a:bodyPr wrap="square" rtlCol="0">
            <a:spAutoFit/>
          </a:bodyPr>
          <a:lstStyle/>
          <a:p>
            <a:r>
              <a:rPr lang="en-IN" dirty="0"/>
              <a:t>Camera Module</a:t>
            </a:r>
          </a:p>
        </p:txBody>
      </p:sp>
      <p:sp>
        <p:nvSpPr>
          <p:cNvPr id="23" name="TextBox 22">
            <a:extLst>
              <a:ext uri="{FF2B5EF4-FFF2-40B4-BE49-F238E27FC236}">
                <a16:creationId xmlns:a16="http://schemas.microsoft.com/office/drawing/2014/main" id="{DA1CED16-F108-941E-9890-05FAFEE20CD8}"/>
              </a:ext>
            </a:extLst>
          </p:cNvPr>
          <p:cNvSpPr txBox="1"/>
          <p:nvPr/>
        </p:nvSpPr>
        <p:spPr>
          <a:xfrm>
            <a:off x="9859107" y="4610643"/>
            <a:ext cx="1738365" cy="369332"/>
          </a:xfrm>
          <a:prstGeom prst="rect">
            <a:avLst/>
          </a:prstGeom>
          <a:noFill/>
        </p:spPr>
        <p:txBody>
          <a:bodyPr wrap="square" rtlCol="0">
            <a:spAutoFit/>
          </a:bodyPr>
          <a:lstStyle/>
          <a:p>
            <a:r>
              <a:rPr lang="en-IN" dirty="0"/>
              <a:t>Trey</a:t>
            </a:r>
          </a:p>
        </p:txBody>
      </p:sp>
      <p:sp>
        <p:nvSpPr>
          <p:cNvPr id="25" name="TextBox 24">
            <a:extLst>
              <a:ext uri="{FF2B5EF4-FFF2-40B4-BE49-F238E27FC236}">
                <a16:creationId xmlns:a16="http://schemas.microsoft.com/office/drawing/2014/main" id="{5E57D951-BAD6-8384-BD6E-CA0210F81335}"/>
              </a:ext>
            </a:extLst>
          </p:cNvPr>
          <p:cNvSpPr txBox="1"/>
          <p:nvPr/>
        </p:nvSpPr>
        <p:spPr>
          <a:xfrm>
            <a:off x="9859107" y="5194060"/>
            <a:ext cx="1738365" cy="369332"/>
          </a:xfrm>
          <a:prstGeom prst="rect">
            <a:avLst/>
          </a:prstGeom>
          <a:noFill/>
        </p:spPr>
        <p:txBody>
          <a:bodyPr wrap="square" rtlCol="0">
            <a:spAutoFit/>
          </a:bodyPr>
          <a:lstStyle/>
          <a:p>
            <a:r>
              <a:rPr lang="en-IN" dirty="0"/>
              <a:t>Load Cell</a:t>
            </a:r>
          </a:p>
        </p:txBody>
      </p:sp>
      <p:sp>
        <p:nvSpPr>
          <p:cNvPr id="27" name="TextBox 26">
            <a:extLst>
              <a:ext uri="{FF2B5EF4-FFF2-40B4-BE49-F238E27FC236}">
                <a16:creationId xmlns:a16="http://schemas.microsoft.com/office/drawing/2014/main" id="{D95FEE46-C86A-61F6-02B3-8F8DC778E4F5}"/>
              </a:ext>
            </a:extLst>
          </p:cNvPr>
          <p:cNvSpPr txBox="1"/>
          <p:nvPr/>
        </p:nvSpPr>
        <p:spPr>
          <a:xfrm>
            <a:off x="9859106" y="5618711"/>
            <a:ext cx="1738365" cy="369332"/>
          </a:xfrm>
          <a:prstGeom prst="rect">
            <a:avLst/>
          </a:prstGeom>
          <a:noFill/>
        </p:spPr>
        <p:txBody>
          <a:bodyPr wrap="square" rtlCol="0">
            <a:spAutoFit/>
          </a:bodyPr>
          <a:lstStyle/>
          <a:p>
            <a:r>
              <a:rPr lang="en-IN" dirty="0"/>
              <a:t>HX711 </a:t>
            </a:r>
          </a:p>
        </p:txBody>
      </p:sp>
      <p:cxnSp>
        <p:nvCxnSpPr>
          <p:cNvPr id="29" name="Connector: Elbow 28">
            <a:extLst>
              <a:ext uri="{FF2B5EF4-FFF2-40B4-BE49-F238E27FC236}">
                <a16:creationId xmlns:a16="http://schemas.microsoft.com/office/drawing/2014/main" id="{FC212680-B70A-B275-5F8B-2534AC9AD49C}"/>
              </a:ext>
            </a:extLst>
          </p:cNvPr>
          <p:cNvCxnSpPr>
            <a:cxnSpLocks/>
          </p:cNvCxnSpPr>
          <p:nvPr/>
        </p:nvCxnSpPr>
        <p:spPr>
          <a:xfrm rot="5400000" flipH="1" flipV="1">
            <a:off x="6850183" y="-936183"/>
            <a:ext cx="553998" cy="54638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F52F7B94-12BB-ED56-4074-68CC3770A3F8}"/>
              </a:ext>
            </a:extLst>
          </p:cNvPr>
          <p:cNvCxnSpPr>
            <a:cxnSpLocks/>
          </p:cNvCxnSpPr>
          <p:nvPr/>
        </p:nvCxnSpPr>
        <p:spPr>
          <a:xfrm rot="5400000" flipH="1" flipV="1">
            <a:off x="7690152" y="455565"/>
            <a:ext cx="272326" cy="40655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E507AB99-7D86-6304-3FB0-59C418122121}"/>
              </a:ext>
            </a:extLst>
          </p:cNvPr>
          <p:cNvCxnSpPr>
            <a:cxnSpLocks/>
          </p:cNvCxnSpPr>
          <p:nvPr/>
        </p:nvCxnSpPr>
        <p:spPr>
          <a:xfrm rot="5400000" flipH="1" flipV="1">
            <a:off x="7912643" y="1154979"/>
            <a:ext cx="25175" cy="3867746"/>
          </a:xfrm>
          <a:prstGeom prst="bentConnector4">
            <a:avLst>
              <a:gd name="adj1" fmla="val 89803"/>
              <a:gd name="adj2" fmla="val 474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D513FA1-614B-EF26-4FDD-5330793A587B}"/>
              </a:ext>
            </a:extLst>
          </p:cNvPr>
          <p:cNvCxnSpPr>
            <a:cxnSpLocks/>
          </p:cNvCxnSpPr>
          <p:nvPr/>
        </p:nvCxnSpPr>
        <p:spPr>
          <a:xfrm rot="5400000" flipH="1" flipV="1">
            <a:off x="7797174" y="3321009"/>
            <a:ext cx="577584" cy="354628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AA00D3C0-0AEB-748A-42FC-57C6A48C9178}"/>
              </a:ext>
            </a:extLst>
          </p:cNvPr>
          <p:cNvCxnSpPr>
            <a:cxnSpLocks/>
          </p:cNvCxnSpPr>
          <p:nvPr/>
        </p:nvCxnSpPr>
        <p:spPr>
          <a:xfrm flipV="1">
            <a:off x="6223529" y="5388774"/>
            <a:ext cx="3635578" cy="184667"/>
          </a:xfrm>
          <a:prstGeom prst="bentConnector3">
            <a:avLst>
              <a:gd name="adj1" fmla="val 7017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22123F2-2F21-E524-C9B2-1988A85352F5}"/>
              </a:ext>
            </a:extLst>
          </p:cNvPr>
          <p:cNvCxnSpPr>
            <a:cxnSpLocks/>
          </p:cNvCxnSpPr>
          <p:nvPr/>
        </p:nvCxnSpPr>
        <p:spPr>
          <a:xfrm>
            <a:off x="7246482" y="5792304"/>
            <a:ext cx="2612624" cy="21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4062DF63-27A7-E54B-95FD-26678DA2E8EA}"/>
              </a:ext>
            </a:extLst>
          </p:cNvPr>
          <p:cNvGrpSpPr/>
          <p:nvPr/>
        </p:nvGrpSpPr>
        <p:grpSpPr>
          <a:xfrm>
            <a:off x="3834342" y="2062692"/>
            <a:ext cx="1121832" cy="656166"/>
            <a:chOff x="3834342" y="2062692"/>
            <a:chExt cx="1121832" cy="656166"/>
          </a:xfrm>
        </p:grpSpPr>
        <p:sp>
          <p:nvSpPr>
            <p:cNvPr id="12" name="Rectangle 11">
              <a:extLst>
                <a:ext uri="{FF2B5EF4-FFF2-40B4-BE49-F238E27FC236}">
                  <a16:creationId xmlns:a16="http://schemas.microsoft.com/office/drawing/2014/main" id="{D6D7F192-B8D6-08C4-16FA-C5450198FFA1}"/>
                </a:ext>
              </a:extLst>
            </p:cNvPr>
            <p:cNvSpPr/>
            <p:nvPr/>
          </p:nvSpPr>
          <p:spPr>
            <a:xfrm>
              <a:off x="3834342" y="2062692"/>
              <a:ext cx="1121832" cy="656166"/>
            </a:xfrm>
            <a:prstGeom prst="rect">
              <a:avLst/>
            </a:prstGeom>
            <a:solidFill>
              <a:schemeClr val="accent2">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7" name="Picture 46">
              <a:extLst>
                <a:ext uri="{FF2B5EF4-FFF2-40B4-BE49-F238E27FC236}">
                  <a16:creationId xmlns:a16="http://schemas.microsoft.com/office/drawing/2014/main" id="{F60CDE36-26DC-99E6-D146-95BF64C4F59B}"/>
                </a:ext>
              </a:extLst>
            </p:cNvPr>
            <p:cNvPicPr>
              <a:picLocks noChangeAspect="1"/>
            </p:cNvPicPr>
            <p:nvPr/>
          </p:nvPicPr>
          <p:blipFill>
            <a:blip r:embed="rId2"/>
            <a:stretch>
              <a:fillRect/>
            </a:stretch>
          </p:blipFill>
          <p:spPr>
            <a:xfrm>
              <a:off x="3903658" y="2123209"/>
              <a:ext cx="999937" cy="527116"/>
            </a:xfrm>
            <a:prstGeom prst="rect">
              <a:avLst/>
            </a:prstGeom>
          </p:spPr>
        </p:pic>
      </p:grpSp>
    </p:spTree>
    <p:extLst>
      <p:ext uri="{BB962C8B-B14F-4D97-AF65-F5344CB8AC3E}">
        <p14:creationId xmlns:p14="http://schemas.microsoft.com/office/powerpoint/2010/main" val="288592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additive="base">
                                        <p:cTn id="16" dur="500" fill="hold"/>
                                        <p:tgtEl>
                                          <p:spTgt spid="41"/>
                                        </p:tgtEl>
                                        <p:attrNameLst>
                                          <p:attrName>ppt_x</p:attrName>
                                        </p:attrNameLst>
                                      </p:cBhvr>
                                      <p:tavLst>
                                        <p:tav tm="0">
                                          <p:val>
                                            <p:strVal val="#ppt_x"/>
                                          </p:val>
                                        </p:tav>
                                        <p:tav tm="100000">
                                          <p:val>
                                            <p:strVal val="#ppt_x"/>
                                          </p:val>
                                        </p:tav>
                                      </p:tavLst>
                                    </p:anim>
                                    <p:anim calcmode="lin" valueType="num">
                                      <p:cBhvr additive="base">
                                        <p:cTn id="17" dur="500" fill="hold"/>
                                        <p:tgtEl>
                                          <p:spTgt spid="4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ppt_x"/>
                                          </p:val>
                                        </p:tav>
                                        <p:tav tm="100000">
                                          <p:val>
                                            <p:strVal val="#ppt_x"/>
                                          </p:val>
                                        </p:tav>
                                      </p:tavLst>
                                    </p:anim>
                                    <p:anim calcmode="lin" valueType="num">
                                      <p:cBhvr additive="base">
                                        <p:cTn id="21"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500" fill="hold"/>
                                        <p:tgtEl>
                                          <p:spTgt spid="45"/>
                                        </p:tgtEl>
                                        <p:attrNameLst>
                                          <p:attrName>ppt_x</p:attrName>
                                        </p:attrNameLst>
                                      </p:cBhvr>
                                      <p:tavLst>
                                        <p:tav tm="0">
                                          <p:val>
                                            <p:strVal val="#ppt_x"/>
                                          </p:val>
                                        </p:tav>
                                        <p:tav tm="100000">
                                          <p:val>
                                            <p:strVal val="#ppt_x"/>
                                          </p:val>
                                        </p:tav>
                                      </p:tavLst>
                                    </p:anim>
                                    <p:anim calcmode="lin" valueType="num">
                                      <p:cBhvr additive="base">
                                        <p:cTn id="31" dur="500" fill="hold"/>
                                        <p:tgtEl>
                                          <p:spTgt spid="45"/>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500" fill="hold"/>
                                        <p:tgtEl>
                                          <p:spTgt spid="27"/>
                                        </p:tgtEl>
                                        <p:attrNameLst>
                                          <p:attrName>ppt_x</p:attrName>
                                        </p:attrNameLst>
                                      </p:cBhvr>
                                      <p:tavLst>
                                        <p:tav tm="0">
                                          <p:val>
                                            <p:strVal val="#ppt_x"/>
                                          </p:val>
                                        </p:tav>
                                        <p:tav tm="100000">
                                          <p:val>
                                            <p:strVal val="#ppt_x"/>
                                          </p:val>
                                        </p:tav>
                                      </p:tavLst>
                                    </p:anim>
                                    <p:anim calcmode="lin" valueType="num">
                                      <p:cBhvr additive="base">
                                        <p:cTn id="3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additive="base">
                                        <p:cTn id="44" dur="500" fill="hold"/>
                                        <p:tgtEl>
                                          <p:spTgt spid="23"/>
                                        </p:tgtEl>
                                        <p:attrNameLst>
                                          <p:attrName>ppt_x</p:attrName>
                                        </p:attrNameLst>
                                      </p:cBhvr>
                                      <p:tavLst>
                                        <p:tav tm="0">
                                          <p:val>
                                            <p:strVal val="#ppt_x"/>
                                          </p:val>
                                        </p:tav>
                                        <p:tav tm="100000">
                                          <p:val>
                                            <p:strVal val="#ppt_x"/>
                                          </p:val>
                                        </p:tav>
                                      </p:tavLst>
                                    </p:anim>
                                    <p:anim calcmode="lin" valueType="num">
                                      <p:cBhvr additive="base">
                                        <p:cTn id="45" dur="500" fill="hold"/>
                                        <p:tgtEl>
                                          <p:spTgt spid="23"/>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9"/>
                                        </p:tgtEl>
                                        <p:attrNameLst>
                                          <p:attrName>style.visibility</p:attrName>
                                        </p:attrNameLst>
                                      </p:cBhvr>
                                      <p:to>
                                        <p:strVal val="visible"/>
                                      </p:to>
                                    </p:set>
                                    <p:anim calcmode="lin" valueType="num">
                                      <p:cBhvr additive="base">
                                        <p:cTn id="48" dur="500" fill="hold"/>
                                        <p:tgtEl>
                                          <p:spTgt spid="39"/>
                                        </p:tgtEl>
                                        <p:attrNameLst>
                                          <p:attrName>ppt_x</p:attrName>
                                        </p:attrNameLst>
                                      </p:cBhvr>
                                      <p:tavLst>
                                        <p:tav tm="0">
                                          <p:val>
                                            <p:strVal val="#ppt_x"/>
                                          </p:val>
                                        </p:tav>
                                        <p:tav tm="100000">
                                          <p:val>
                                            <p:strVal val="#ppt_x"/>
                                          </p:val>
                                        </p:tav>
                                      </p:tavLst>
                                    </p:anim>
                                    <p:anim calcmode="lin" valueType="num">
                                      <p:cBhvr additive="base">
                                        <p:cTn id="49"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ppt_x"/>
                                          </p:val>
                                        </p:tav>
                                        <p:tav tm="100000">
                                          <p:val>
                                            <p:strVal val="#ppt_x"/>
                                          </p:val>
                                        </p:tav>
                                      </p:tavLst>
                                    </p:anim>
                                    <p:anim calcmode="lin" valueType="num">
                                      <p:cBhvr additive="base">
                                        <p:cTn id="55" dur="500" fill="hold"/>
                                        <p:tgtEl>
                                          <p:spTgt spid="14"/>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 calcmode="lin" valueType="num">
                                      <p:cBhvr additive="base">
                                        <p:cTn id="58" dur="500" fill="hold"/>
                                        <p:tgtEl>
                                          <p:spTgt spid="35"/>
                                        </p:tgtEl>
                                        <p:attrNameLst>
                                          <p:attrName>ppt_x</p:attrName>
                                        </p:attrNameLst>
                                      </p:cBhvr>
                                      <p:tavLst>
                                        <p:tav tm="0">
                                          <p:val>
                                            <p:strVal val="#ppt_x"/>
                                          </p:val>
                                        </p:tav>
                                        <p:tav tm="100000">
                                          <p:val>
                                            <p:strVal val="#ppt_x"/>
                                          </p:val>
                                        </p:tav>
                                      </p:tavLst>
                                    </p:anim>
                                    <p:anim calcmode="lin" valueType="num">
                                      <p:cBhvr additive="base">
                                        <p:cTn id="59" dur="500" fill="hold"/>
                                        <p:tgtEl>
                                          <p:spTgt spid="35"/>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additive="base">
                                        <p:cTn id="62" dur="500" fill="hold"/>
                                        <p:tgtEl>
                                          <p:spTgt spid="21"/>
                                        </p:tgtEl>
                                        <p:attrNameLst>
                                          <p:attrName>ppt_x</p:attrName>
                                        </p:attrNameLst>
                                      </p:cBhvr>
                                      <p:tavLst>
                                        <p:tav tm="0">
                                          <p:val>
                                            <p:strVal val="#ppt_x"/>
                                          </p:val>
                                        </p:tav>
                                        <p:tav tm="100000">
                                          <p:val>
                                            <p:strVal val="#ppt_x"/>
                                          </p:val>
                                        </p:tav>
                                      </p:tavLst>
                                    </p:anim>
                                    <p:anim calcmode="lin" valueType="num">
                                      <p:cBhvr additive="base">
                                        <p:cTn id="6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
                                        </p:tgtEl>
                                        <p:attrNameLst>
                                          <p:attrName>style.visibility</p:attrName>
                                        </p:attrNameLst>
                                      </p:cBhvr>
                                      <p:to>
                                        <p:strVal val="visible"/>
                                      </p:to>
                                    </p:set>
                                    <p:anim calcmode="lin" valueType="num">
                                      <p:cBhvr additive="base">
                                        <p:cTn id="68" dur="500" fill="hold"/>
                                        <p:tgtEl>
                                          <p:spTgt spid="2"/>
                                        </p:tgtEl>
                                        <p:attrNameLst>
                                          <p:attrName>ppt_x</p:attrName>
                                        </p:attrNameLst>
                                      </p:cBhvr>
                                      <p:tavLst>
                                        <p:tav tm="0">
                                          <p:val>
                                            <p:strVal val="#ppt_x"/>
                                          </p:val>
                                        </p:tav>
                                        <p:tav tm="100000">
                                          <p:val>
                                            <p:strVal val="#ppt_x"/>
                                          </p:val>
                                        </p:tav>
                                      </p:tavLst>
                                    </p:anim>
                                    <p:anim calcmode="lin" valueType="num">
                                      <p:cBhvr additive="base">
                                        <p:cTn id="69" dur="500" fill="hold"/>
                                        <p:tgtEl>
                                          <p:spTgt spid="2"/>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anim calcmode="lin" valueType="num">
                                      <p:cBhvr additive="base">
                                        <p:cTn id="72" dur="500" fill="hold"/>
                                        <p:tgtEl>
                                          <p:spTgt spid="33"/>
                                        </p:tgtEl>
                                        <p:attrNameLst>
                                          <p:attrName>ppt_x</p:attrName>
                                        </p:attrNameLst>
                                      </p:cBhvr>
                                      <p:tavLst>
                                        <p:tav tm="0">
                                          <p:val>
                                            <p:strVal val="#ppt_x"/>
                                          </p:val>
                                        </p:tav>
                                        <p:tav tm="100000">
                                          <p:val>
                                            <p:strVal val="#ppt_x"/>
                                          </p:val>
                                        </p:tav>
                                      </p:tavLst>
                                    </p:anim>
                                    <p:anim calcmode="lin" valueType="num">
                                      <p:cBhvr additive="base">
                                        <p:cTn id="73" dur="500" fill="hold"/>
                                        <p:tgtEl>
                                          <p:spTgt spid="33"/>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19"/>
                                        </p:tgtEl>
                                        <p:attrNameLst>
                                          <p:attrName>style.visibility</p:attrName>
                                        </p:attrNameLst>
                                      </p:cBhvr>
                                      <p:to>
                                        <p:strVal val="visible"/>
                                      </p:to>
                                    </p:set>
                                    <p:anim calcmode="lin" valueType="num">
                                      <p:cBhvr additive="base">
                                        <p:cTn id="76" dur="500" fill="hold"/>
                                        <p:tgtEl>
                                          <p:spTgt spid="19"/>
                                        </p:tgtEl>
                                        <p:attrNameLst>
                                          <p:attrName>ppt_x</p:attrName>
                                        </p:attrNameLst>
                                      </p:cBhvr>
                                      <p:tavLst>
                                        <p:tav tm="0">
                                          <p:val>
                                            <p:strVal val="#ppt_x"/>
                                          </p:val>
                                        </p:tav>
                                        <p:tav tm="100000">
                                          <p:val>
                                            <p:strVal val="#ppt_x"/>
                                          </p:val>
                                        </p:tav>
                                      </p:tavLst>
                                    </p:anim>
                                    <p:anim calcmode="lin" valueType="num">
                                      <p:cBhvr additive="base">
                                        <p:cTn id="7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48"/>
                                        </p:tgtEl>
                                        <p:attrNameLst>
                                          <p:attrName>style.visibility</p:attrName>
                                        </p:attrNameLst>
                                      </p:cBhvr>
                                      <p:to>
                                        <p:strVal val="visible"/>
                                      </p:to>
                                    </p:set>
                                    <p:anim calcmode="lin" valueType="num">
                                      <p:cBhvr additive="base">
                                        <p:cTn id="82" dur="500" fill="hold"/>
                                        <p:tgtEl>
                                          <p:spTgt spid="48"/>
                                        </p:tgtEl>
                                        <p:attrNameLst>
                                          <p:attrName>ppt_x</p:attrName>
                                        </p:attrNameLst>
                                      </p:cBhvr>
                                      <p:tavLst>
                                        <p:tav tm="0">
                                          <p:val>
                                            <p:strVal val="#ppt_x"/>
                                          </p:val>
                                        </p:tav>
                                        <p:tav tm="100000">
                                          <p:val>
                                            <p:strVal val="#ppt_x"/>
                                          </p:val>
                                        </p:tav>
                                      </p:tavLst>
                                    </p:anim>
                                    <p:anim calcmode="lin" valueType="num">
                                      <p:cBhvr additive="base">
                                        <p:cTn id="83" dur="500" fill="hold"/>
                                        <p:tgtEl>
                                          <p:spTgt spid="48"/>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29"/>
                                        </p:tgtEl>
                                        <p:attrNameLst>
                                          <p:attrName>style.visibility</p:attrName>
                                        </p:attrNameLst>
                                      </p:cBhvr>
                                      <p:to>
                                        <p:strVal val="visible"/>
                                      </p:to>
                                    </p:set>
                                    <p:anim calcmode="lin" valueType="num">
                                      <p:cBhvr additive="base">
                                        <p:cTn id="86" dur="500" fill="hold"/>
                                        <p:tgtEl>
                                          <p:spTgt spid="29"/>
                                        </p:tgtEl>
                                        <p:attrNameLst>
                                          <p:attrName>ppt_x</p:attrName>
                                        </p:attrNameLst>
                                      </p:cBhvr>
                                      <p:tavLst>
                                        <p:tav tm="0">
                                          <p:val>
                                            <p:strVal val="#ppt_x"/>
                                          </p:val>
                                        </p:tav>
                                        <p:tav tm="100000">
                                          <p:val>
                                            <p:strVal val="#ppt_x"/>
                                          </p:val>
                                        </p:tav>
                                      </p:tavLst>
                                    </p:anim>
                                    <p:anim calcmode="lin" valueType="num">
                                      <p:cBhvr additive="base">
                                        <p:cTn id="87" dur="500" fill="hold"/>
                                        <p:tgtEl>
                                          <p:spTgt spid="29"/>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3"/>
                                        </p:tgtEl>
                                        <p:attrNameLst>
                                          <p:attrName>style.visibility</p:attrName>
                                        </p:attrNameLst>
                                      </p:cBhvr>
                                      <p:to>
                                        <p:strVal val="visible"/>
                                      </p:to>
                                    </p:set>
                                    <p:anim calcmode="lin" valueType="num">
                                      <p:cBhvr additive="base">
                                        <p:cTn id="90" dur="500" fill="hold"/>
                                        <p:tgtEl>
                                          <p:spTgt spid="3"/>
                                        </p:tgtEl>
                                        <p:attrNameLst>
                                          <p:attrName>ppt_x</p:attrName>
                                        </p:attrNameLst>
                                      </p:cBhvr>
                                      <p:tavLst>
                                        <p:tav tm="0">
                                          <p:val>
                                            <p:strVal val="#ppt_x"/>
                                          </p:val>
                                        </p:tav>
                                        <p:tav tm="100000">
                                          <p:val>
                                            <p:strVal val="#ppt_x"/>
                                          </p:val>
                                        </p:tav>
                                      </p:tavLst>
                                    </p:anim>
                                    <p:anim calcmode="lin" valueType="num">
                                      <p:cBhvr additive="base">
                                        <p:cTn id="9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 grpId="0" animBg="1"/>
      <p:bldP spid="4" grpId="0" animBg="1"/>
      <p:bldP spid="3" grpId="0"/>
      <p:bldP spid="19" grpId="0"/>
      <p:bldP spid="21" grpId="0"/>
      <p:bldP spid="23" grpId="0"/>
      <p:bldP spid="25"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3B19648-51B1-40BE-5914-CA3C2CCB3364}"/>
              </a:ext>
            </a:extLst>
          </p:cNvPr>
          <p:cNvSpPr txBox="1"/>
          <p:nvPr/>
        </p:nvSpPr>
        <p:spPr>
          <a:xfrm>
            <a:off x="686834" y="1153572"/>
            <a:ext cx="3200400" cy="44611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kern="1200">
                <a:solidFill>
                  <a:srgbClr val="FFFFFF"/>
                </a:solidFill>
                <a:latin typeface="+mj-lt"/>
                <a:ea typeface="+mj-ea"/>
                <a:cs typeface="+mj-cs"/>
              </a:rPr>
              <a:t>ABSTRACT</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FA5CBD5A-FC38-A759-3E57-0997670A6D79}"/>
              </a:ext>
            </a:extLst>
          </p:cNvPr>
          <p:cNvSpPr txBox="1"/>
          <p:nvPr/>
        </p:nvSpPr>
        <p:spPr>
          <a:xfrm>
            <a:off x="4447308" y="591344"/>
            <a:ext cx="6906491" cy="558561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342900" indent="-228600">
              <a:lnSpc>
                <a:spcPct val="90000"/>
              </a:lnSpc>
              <a:spcAft>
                <a:spcPts val="600"/>
              </a:spcAft>
              <a:buFont typeface="Arial" panose="020B0604020202020204" pitchFamily="34" charset="0"/>
              <a:buChar char="•"/>
            </a:pPr>
            <a:r>
              <a:rPr lang="en-US" sz="2800" dirty="0"/>
              <a:t>AI Biller uses computer vision and machine learning to visually detect and instantly identify the items placed and the weight sensor measure the weights of the things placed on the counter-top.</a:t>
            </a:r>
            <a:r>
              <a:rPr lang="en-US" sz="3200" dirty="0"/>
              <a:t>​</a:t>
            </a:r>
          </a:p>
          <a:p>
            <a:pPr indent="-228600">
              <a:lnSpc>
                <a:spcPct val="90000"/>
              </a:lnSpc>
              <a:spcAft>
                <a:spcPts val="600"/>
              </a:spcAft>
              <a:buFont typeface="Arial" panose="020B0604020202020204" pitchFamily="34" charset="0"/>
              <a:buChar char="•"/>
            </a:pPr>
            <a:endParaRPr lang="en-US" sz="2400" dirty="0"/>
          </a:p>
          <a:p>
            <a:pPr marL="342900" indent="-228600">
              <a:lnSpc>
                <a:spcPct val="90000"/>
              </a:lnSpc>
              <a:spcAft>
                <a:spcPts val="600"/>
              </a:spcAft>
              <a:buFont typeface="Arial" panose="020B0604020202020204" pitchFamily="34" charset="0"/>
              <a:buChar char="•"/>
            </a:pPr>
            <a:r>
              <a:rPr lang="en-US" sz="2800" dirty="0"/>
              <a:t>Once the items are identified, things are automatically added to the cart and the bill is generated instantaneously.​</a:t>
            </a:r>
          </a:p>
          <a:p>
            <a:pPr indent="-228600">
              <a:lnSpc>
                <a:spcPct val="90000"/>
              </a:lnSpc>
              <a:spcAft>
                <a:spcPts val="600"/>
              </a:spcAft>
              <a:buFont typeface="Arial" panose="020B0604020202020204" pitchFamily="34" charset="0"/>
              <a:buChar char="•"/>
            </a:pPr>
            <a:endParaRPr lang="en-US" sz="2400" dirty="0"/>
          </a:p>
          <a:p>
            <a:pPr marL="342900" indent="-228600">
              <a:lnSpc>
                <a:spcPct val="90000"/>
              </a:lnSpc>
              <a:spcAft>
                <a:spcPts val="600"/>
              </a:spcAft>
              <a:buFont typeface="Arial" panose="020B0604020202020204" pitchFamily="34" charset="0"/>
              <a:buChar char="•"/>
            </a:pPr>
            <a:r>
              <a:rPr lang="en-US" sz="2800" dirty="0"/>
              <a:t>QR code is generated and users can pay the bill by scanning the QR code</a:t>
            </a:r>
          </a:p>
        </p:txBody>
      </p:sp>
    </p:spTree>
    <p:extLst>
      <p:ext uri="{BB962C8B-B14F-4D97-AF65-F5344CB8AC3E}">
        <p14:creationId xmlns:p14="http://schemas.microsoft.com/office/powerpoint/2010/main" val="2838091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8B181-3A9F-24D4-2DFC-DFD03E34378F}"/>
              </a:ext>
            </a:extLst>
          </p:cNvPr>
          <p:cNvSpPr/>
          <p:nvPr/>
        </p:nvSpPr>
        <p:spPr>
          <a:xfrm>
            <a:off x="2032000" y="1549400"/>
            <a:ext cx="8128000" cy="4292600"/>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28" descr="A picture containing text, container, bin&#10;&#10;Description automatically generated">
            <a:extLst>
              <a:ext uri="{FF2B5EF4-FFF2-40B4-BE49-F238E27FC236}">
                <a16:creationId xmlns:a16="http://schemas.microsoft.com/office/drawing/2014/main" id="{E10301A2-F75A-934F-77BD-174399DBCC38}"/>
              </a:ext>
            </a:extLst>
          </p:cNvPr>
          <p:cNvPicPr>
            <a:picLocks noChangeAspect="1"/>
          </p:cNvPicPr>
          <p:nvPr/>
        </p:nvPicPr>
        <p:blipFill>
          <a:blip r:embed="rId2"/>
          <a:stretch>
            <a:fillRect/>
          </a:stretch>
        </p:blipFill>
        <p:spPr>
          <a:xfrm>
            <a:off x="3810000" y="1978317"/>
            <a:ext cx="4572000" cy="3434766"/>
          </a:xfrm>
          <a:prstGeom prst="rect">
            <a:avLst/>
          </a:prstGeom>
        </p:spPr>
      </p:pic>
      <p:sp>
        <p:nvSpPr>
          <p:cNvPr id="9" name="TextBox 8">
            <a:extLst>
              <a:ext uri="{FF2B5EF4-FFF2-40B4-BE49-F238E27FC236}">
                <a16:creationId xmlns:a16="http://schemas.microsoft.com/office/drawing/2014/main" id="{FD7B6280-C213-EF45-C1FB-6B98CFF23A79}"/>
              </a:ext>
            </a:extLst>
          </p:cNvPr>
          <p:cNvSpPr txBox="1"/>
          <p:nvPr/>
        </p:nvSpPr>
        <p:spPr>
          <a:xfrm>
            <a:off x="3905250" y="527050"/>
            <a:ext cx="43688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3600" b="1" dirty="0"/>
              <a:t>DISPLAY</a:t>
            </a:r>
          </a:p>
        </p:txBody>
      </p:sp>
    </p:spTree>
    <p:extLst>
      <p:ext uri="{BB962C8B-B14F-4D97-AF65-F5344CB8AC3E}">
        <p14:creationId xmlns:p14="http://schemas.microsoft.com/office/powerpoint/2010/main" val="1794262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14126B5-71F3-1E59-75FE-5100EDE74CB4}"/>
              </a:ext>
            </a:extLst>
          </p:cNvPr>
          <p:cNvGrpSpPr/>
          <p:nvPr/>
        </p:nvGrpSpPr>
        <p:grpSpPr>
          <a:xfrm>
            <a:off x="4033043" y="2253719"/>
            <a:ext cx="5036343" cy="3316026"/>
            <a:chOff x="3616059" y="2723619"/>
            <a:chExt cx="5036343" cy="3316026"/>
          </a:xfrm>
        </p:grpSpPr>
        <p:sp>
          <p:nvSpPr>
            <p:cNvPr id="5" name="Rectangle 4">
              <a:extLst>
                <a:ext uri="{FF2B5EF4-FFF2-40B4-BE49-F238E27FC236}">
                  <a16:creationId xmlns:a16="http://schemas.microsoft.com/office/drawing/2014/main" id="{83BA5FEC-B8E6-B024-AA86-09AF6E45F63F}"/>
                </a:ext>
              </a:extLst>
            </p:cNvPr>
            <p:cNvSpPr/>
            <p:nvPr/>
          </p:nvSpPr>
          <p:spPr>
            <a:xfrm>
              <a:off x="3616060" y="5813425"/>
              <a:ext cx="5036342" cy="22622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595959"/>
                </a:solidFill>
              </a:endParaRPr>
            </a:p>
          </p:txBody>
        </p:sp>
        <p:sp>
          <p:nvSpPr>
            <p:cNvPr id="6" name="Rectangle 5">
              <a:extLst>
                <a:ext uri="{FF2B5EF4-FFF2-40B4-BE49-F238E27FC236}">
                  <a16:creationId xmlns:a16="http://schemas.microsoft.com/office/drawing/2014/main" id="{85A4319E-4C4B-B44F-1780-3392FE47D8AC}"/>
                </a:ext>
              </a:extLst>
            </p:cNvPr>
            <p:cNvSpPr/>
            <p:nvPr/>
          </p:nvSpPr>
          <p:spPr>
            <a:xfrm>
              <a:off x="3616060" y="2868612"/>
              <a:ext cx="142876" cy="295539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1B3972F-DF7A-E917-4FC3-21413DF0BBE0}"/>
                </a:ext>
              </a:extLst>
            </p:cNvPr>
            <p:cNvSpPr/>
            <p:nvPr/>
          </p:nvSpPr>
          <p:spPr>
            <a:xfrm>
              <a:off x="3616059" y="2723619"/>
              <a:ext cx="2833688" cy="238126"/>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2FDC4954-CD87-C31B-EED2-CDECFB1141F6}"/>
              </a:ext>
            </a:extLst>
          </p:cNvPr>
          <p:cNvGrpSpPr/>
          <p:nvPr/>
        </p:nvGrpSpPr>
        <p:grpSpPr>
          <a:xfrm>
            <a:off x="5427397" y="4974430"/>
            <a:ext cx="1202532" cy="373001"/>
            <a:chOff x="5020997" y="5444330"/>
            <a:chExt cx="1202532" cy="373001"/>
          </a:xfrm>
        </p:grpSpPr>
        <p:sp>
          <p:nvSpPr>
            <p:cNvPr id="10" name="Rectangle 9">
              <a:extLst>
                <a:ext uri="{FF2B5EF4-FFF2-40B4-BE49-F238E27FC236}">
                  <a16:creationId xmlns:a16="http://schemas.microsoft.com/office/drawing/2014/main" id="{951EEAC7-B129-6E42-5888-D0379ADDEBFF}"/>
                </a:ext>
              </a:extLst>
            </p:cNvPr>
            <p:cNvSpPr/>
            <p:nvPr/>
          </p:nvSpPr>
          <p:spPr>
            <a:xfrm>
              <a:off x="5020997" y="5444330"/>
              <a:ext cx="1202531" cy="238125"/>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BCBEBEE-0712-DFAE-9956-AE9E145C7854}"/>
                </a:ext>
              </a:extLst>
            </p:cNvPr>
            <p:cNvSpPr/>
            <p:nvPr/>
          </p:nvSpPr>
          <p:spPr>
            <a:xfrm>
              <a:off x="5020998" y="5444330"/>
              <a:ext cx="130969" cy="238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CDF78361-8853-6BE9-DD46-7E6B791EF84E}"/>
                </a:ext>
              </a:extLst>
            </p:cNvPr>
            <p:cNvSpPr/>
            <p:nvPr/>
          </p:nvSpPr>
          <p:spPr>
            <a:xfrm>
              <a:off x="6104465" y="5444330"/>
              <a:ext cx="119064" cy="238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ylinder 12">
              <a:extLst>
                <a:ext uri="{FF2B5EF4-FFF2-40B4-BE49-F238E27FC236}">
                  <a16:creationId xmlns:a16="http://schemas.microsoft.com/office/drawing/2014/main" id="{4D4D2C75-5E8A-9F23-5691-0E07EE163642}"/>
                </a:ext>
              </a:extLst>
            </p:cNvPr>
            <p:cNvSpPr/>
            <p:nvPr/>
          </p:nvSpPr>
          <p:spPr>
            <a:xfrm>
              <a:off x="5044811" y="5686361"/>
              <a:ext cx="71438" cy="130970"/>
            </a:xfrm>
            <a:prstGeom prst="can">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Rectangle 15">
            <a:extLst>
              <a:ext uri="{FF2B5EF4-FFF2-40B4-BE49-F238E27FC236}">
                <a16:creationId xmlns:a16="http://schemas.microsoft.com/office/drawing/2014/main" id="{6E99DCF6-12AE-0238-41E6-034A2A6FE2ED}"/>
              </a:ext>
            </a:extLst>
          </p:cNvPr>
          <p:cNvSpPr/>
          <p:nvPr/>
        </p:nvSpPr>
        <p:spPr>
          <a:xfrm>
            <a:off x="4855898" y="4902993"/>
            <a:ext cx="3726655" cy="13096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Diamond 17">
            <a:extLst>
              <a:ext uri="{FF2B5EF4-FFF2-40B4-BE49-F238E27FC236}">
                <a16:creationId xmlns:a16="http://schemas.microsoft.com/office/drawing/2014/main" id="{CE9943F0-9EEB-527A-6B38-0189438319A3}"/>
              </a:ext>
            </a:extLst>
          </p:cNvPr>
          <p:cNvSpPr/>
          <p:nvPr/>
        </p:nvSpPr>
        <p:spPr>
          <a:xfrm>
            <a:off x="6296554" y="2383366"/>
            <a:ext cx="202407" cy="238125"/>
          </a:xfrm>
          <a:prstGeom prst="diamond">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20" name="Rectangle 19">
            <a:extLst>
              <a:ext uri="{FF2B5EF4-FFF2-40B4-BE49-F238E27FC236}">
                <a16:creationId xmlns:a16="http://schemas.microsoft.com/office/drawing/2014/main" id="{480DF01D-F264-4AC9-0B2D-CF2667C194E2}"/>
              </a:ext>
            </a:extLst>
          </p:cNvPr>
          <p:cNvSpPr/>
          <p:nvPr/>
        </p:nvSpPr>
        <p:spPr>
          <a:xfrm>
            <a:off x="5765263" y="2144570"/>
            <a:ext cx="869324" cy="11805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DF18C351-D9D4-4E5A-E77A-FFB0EF73827F}"/>
              </a:ext>
            </a:extLst>
          </p:cNvPr>
          <p:cNvSpPr/>
          <p:nvPr/>
        </p:nvSpPr>
        <p:spPr>
          <a:xfrm>
            <a:off x="7137727" y="5274792"/>
            <a:ext cx="515155" cy="7512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539C7F6-6A87-9FE2-16C5-E8EC42328A71}"/>
              </a:ext>
            </a:extLst>
          </p:cNvPr>
          <p:cNvSpPr/>
          <p:nvPr/>
        </p:nvSpPr>
        <p:spPr>
          <a:xfrm>
            <a:off x="4240742" y="1592792"/>
            <a:ext cx="1121832" cy="656166"/>
          </a:xfrm>
          <a:prstGeom prst="rect">
            <a:avLst/>
          </a:prstGeom>
          <a:solidFill>
            <a:schemeClr val="accent2">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5" descr="A picture containing diagram&#10;&#10;Description automatically generated">
            <a:extLst>
              <a:ext uri="{FF2B5EF4-FFF2-40B4-BE49-F238E27FC236}">
                <a16:creationId xmlns:a16="http://schemas.microsoft.com/office/drawing/2014/main" id="{7728602A-52A6-CC19-6DDE-7A6C03248DDB}"/>
              </a:ext>
            </a:extLst>
          </p:cNvPr>
          <p:cNvPicPr>
            <a:picLocks noChangeAspect="1"/>
          </p:cNvPicPr>
          <p:nvPr/>
        </p:nvPicPr>
        <p:blipFill>
          <a:blip r:embed="rId2"/>
          <a:stretch>
            <a:fillRect/>
          </a:stretch>
        </p:blipFill>
        <p:spPr>
          <a:xfrm>
            <a:off x="5898356" y="4136231"/>
            <a:ext cx="968375" cy="717550"/>
          </a:xfrm>
          <a:prstGeom prst="rect">
            <a:avLst/>
          </a:prstGeom>
        </p:spPr>
      </p:pic>
    </p:spTree>
    <p:extLst>
      <p:ext uri="{BB962C8B-B14F-4D97-AF65-F5344CB8AC3E}">
        <p14:creationId xmlns:p14="http://schemas.microsoft.com/office/powerpoint/2010/main" val="365280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8B181-3A9F-24D4-2DFC-DFD03E34378F}"/>
              </a:ext>
            </a:extLst>
          </p:cNvPr>
          <p:cNvSpPr/>
          <p:nvPr/>
        </p:nvSpPr>
        <p:spPr>
          <a:xfrm>
            <a:off x="1422400" y="1358900"/>
            <a:ext cx="9347200" cy="5016500"/>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FD7B6280-C213-EF45-C1FB-6B98CFF23A79}"/>
              </a:ext>
            </a:extLst>
          </p:cNvPr>
          <p:cNvSpPr txBox="1"/>
          <p:nvPr/>
        </p:nvSpPr>
        <p:spPr>
          <a:xfrm>
            <a:off x="3905250" y="527050"/>
            <a:ext cx="43688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3600" b="1" dirty="0"/>
              <a:t>DISPLAY</a:t>
            </a:r>
          </a:p>
        </p:txBody>
      </p:sp>
      <p:grpSp>
        <p:nvGrpSpPr>
          <p:cNvPr id="10" name="Group 9">
            <a:extLst>
              <a:ext uri="{FF2B5EF4-FFF2-40B4-BE49-F238E27FC236}">
                <a16:creationId xmlns:a16="http://schemas.microsoft.com/office/drawing/2014/main" id="{7872BD7E-3F0A-6756-4A58-7ED8C6D7737C}"/>
              </a:ext>
            </a:extLst>
          </p:cNvPr>
          <p:cNvGrpSpPr/>
          <p:nvPr/>
        </p:nvGrpSpPr>
        <p:grpSpPr>
          <a:xfrm>
            <a:off x="2178050" y="1936750"/>
            <a:ext cx="7810500" cy="1368425"/>
            <a:chOff x="2178050" y="1936750"/>
            <a:chExt cx="7810500" cy="1368425"/>
          </a:xfrm>
        </p:grpSpPr>
        <p:sp>
          <p:nvSpPr>
            <p:cNvPr id="3" name="Rectangle 2">
              <a:extLst>
                <a:ext uri="{FF2B5EF4-FFF2-40B4-BE49-F238E27FC236}">
                  <a16:creationId xmlns:a16="http://schemas.microsoft.com/office/drawing/2014/main" id="{E99B8091-55AA-2E79-AF67-B3F20D3FAC79}"/>
                </a:ext>
              </a:extLst>
            </p:cNvPr>
            <p:cNvSpPr/>
            <p:nvPr/>
          </p:nvSpPr>
          <p:spPr>
            <a:xfrm>
              <a:off x="4791075" y="2835275"/>
              <a:ext cx="2616200" cy="469900"/>
            </a:xfrm>
            <a:prstGeom prst="rect">
              <a:avLst/>
            </a:prstGeom>
            <a:solidFill>
              <a:schemeClr val="accent1">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cs typeface="Calibri"/>
                </a:rPr>
                <a:t>CHECKOUT Rs.80</a:t>
              </a:r>
              <a:endParaRPr lang="en-GB" b="1" dirty="0"/>
            </a:p>
          </p:txBody>
        </p:sp>
        <p:sp>
          <p:nvSpPr>
            <p:cNvPr id="4" name="Rectangle 3">
              <a:extLst>
                <a:ext uri="{FF2B5EF4-FFF2-40B4-BE49-F238E27FC236}">
                  <a16:creationId xmlns:a16="http://schemas.microsoft.com/office/drawing/2014/main" id="{FD788BCA-6B8B-6FE4-8562-F08F7915D21B}"/>
                </a:ext>
              </a:extLst>
            </p:cNvPr>
            <p:cNvSpPr/>
            <p:nvPr/>
          </p:nvSpPr>
          <p:spPr>
            <a:xfrm>
              <a:off x="2178050" y="1936750"/>
              <a:ext cx="7810500" cy="52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ea typeface="+mn-lt"/>
                  <a:cs typeface="+mn-lt"/>
                </a:rPr>
                <a:t>PRODUCT: </a:t>
              </a:r>
              <a:r>
                <a:rPr lang="en-GB" b="1" dirty="0">
                  <a:ea typeface="+mn-lt"/>
                  <a:cs typeface="+mn-lt"/>
                </a:rPr>
                <a:t>PEARS SOAP      </a:t>
              </a:r>
              <a:r>
                <a:rPr lang="en-GB" dirty="0">
                  <a:ea typeface="+mn-lt"/>
                  <a:cs typeface="+mn-lt"/>
                </a:rPr>
                <a:t>PER UNIT: </a:t>
              </a:r>
              <a:r>
                <a:rPr lang="en-GB" b="1" dirty="0">
                  <a:ea typeface="+mn-lt"/>
                  <a:cs typeface="+mn-lt"/>
                </a:rPr>
                <a:t>80      </a:t>
              </a:r>
              <a:r>
                <a:rPr lang="en-GB" dirty="0">
                  <a:ea typeface="+mn-lt"/>
                  <a:cs typeface="+mn-lt"/>
                </a:rPr>
                <a:t>UNITS: 1NOS      PAYABLE: Rs.80</a:t>
              </a:r>
              <a:endParaRPr lang="en-US" dirty="0"/>
            </a:p>
          </p:txBody>
        </p:sp>
      </p:grpSp>
      <p:pic>
        <p:nvPicPr>
          <p:cNvPr id="11" name="Picture 11" descr="A picture containing text, container, bin&#10;&#10;Description automatically generated">
            <a:extLst>
              <a:ext uri="{FF2B5EF4-FFF2-40B4-BE49-F238E27FC236}">
                <a16:creationId xmlns:a16="http://schemas.microsoft.com/office/drawing/2014/main" id="{4666E7F2-AA18-A8D0-1B06-8724301659BA}"/>
              </a:ext>
            </a:extLst>
          </p:cNvPr>
          <p:cNvPicPr>
            <a:picLocks noChangeAspect="1"/>
          </p:cNvPicPr>
          <p:nvPr/>
        </p:nvPicPr>
        <p:blipFill>
          <a:blip r:embed="rId2"/>
          <a:stretch>
            <a:fillRect/>
          </a:stretch>
        </p:blipFill>
        <p:spPr>
          <a:xfrm>
            <a:off x="2165350" y="1591544"/>
            <a:ext cx="7835900" cy="4551212"/>
          </a:xfrm>
          <a:prstGeom prst="rect">
            <a:avLst/>
          </a:prstGeom>
        </p:spPr>
      </p:pic>
    </p:spTree>
    <p:extLst>
      <p:ext uri="{BB962C8B-B14F-4D97-AF65-F5344CB8AC3E}">
        <p14:creationId xmlns:p14="http://schemas.microsoft.com/office/powerpoint/2010/main" val="26587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100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14126B5-71F3-1E59-75FE-5100EDE74CB4}"/>
              </a:ext>
            </a:extLst>
          </p:cNvPr>
          <p:cNvGrpSpPr/>
          <p:nvPr/>
        </p:nvGrpSpPr>
        <p:grpSpPr>
          <a:xfrm>
            <a:off x="4033043" y="2253719"/>
            <a:ext cx="5036343" cy="3316026"/>
            <a:chOff x="3616059" y="2723619"/>
            <a:chExt cx="5036343" cy="3316026"/>
          </a:xfrm>
        </p:grpSpPr>
        <p:sp>
          <p:nvSpPr>
            <p:cNvPr id="5" name="Rectangle 4">
              <a:extLst>
                <a:ext uri="{FF2B5EF4-FFF2-40B4-BE49-F238E27FC236}">
                  <a16:creationId xmlns:a16="http://schemas.microsoft.com/office/drawing/2014/main" id="{83BA5FEC-B8E6-B024-AA86-09AF6E45F63F}"/>
                </a:ext>
              </a:extLst>
            </p:cNvPr>
            <p:cNvSpPr/>
            <p:nvPr/>
          </p:nvSpPr>
          <p:spPr>
            <a:xfrm>
              <a:off x="3616060" y="5813425"/>
              <a:ext cx="5036342" cy="22622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595959"/>
                </a:solidFill>
              </a:endParaRPr>
            </a:p>
          </p:txBody>
        </p:sp>
        <p:sp>
          <p:nvSpPr>
            <p:cNvPr id="6" name="Rectangle 5">
              <a:extLst>
                <a:ext uri="{FF2B5EF4-FFF2-40B4-BE49-F238E27FC236}">
                  <a16:creationId xmlns:a16="http://schemas.microsoft.com/office/drawing/2014/main" id="{85A4319E-4C4B-B44F-1780-3392FE47D8AC}"/>
                </a:ext>
              </a:extLst>
            </p:cNvPr>
            <p:cNvSpPr/>
            <p:nvPr/>
          </p:nvSpPr>
          <p:spPr>
            <a:xfrm>
              <a:off x="3616060" y="2868612"/>
              <a:ext cx="142876" cy="295539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1B3972F-DF7A-E917-4FC3-21413DF0BBE0}"/>
                </a:ext>
              </a:extLst>
            </p:cNvPr>
            <p:cNvSpPr/>
            <p:nvPr/>
          </p:nvSpPr>
          <p:spPr>
            <a:xfrm>
              <a:off x="3616059" y="2723619"/>
              <a:ext cx="2833688" cy="238126"/>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2FDC4954-CD87-C31B-EED2-CDECFB1141F6}"/>
              </a:ext>
            </a:extLst>
          </p:cNvPr>
          <p:cNvGrpSpPr/>
          <p:nvPr/>
        </p:nvGrpSpPr>
        <p:grpSpPr>
          <a:xfrm>
            <a:off x="5427397" y="4974430"/>
            <a:ext cx="1202532" cy="373001"/>
            <a:chOff x="5020997" y="5444330"/>
            <a:chExt cx="1202532" cy="373001"/>
          </a:xfrm>
        </p:grpSpPr>
        <p:sp>
          <p:nvSpPr>
            <p:cNvPr id="10" name="Rectangle 9">
              <a:extLst>
                <a:ext uri="{FF2B5EF4-FFF2-40B4-BE49-F238E27FC236}">
                  <a16:creationId xmlns:a16="http://schemas.microsoft.com/office/drawing/2014/main" id="{951EEAC7-B129-6E42-5888-D0379ADDEBFF}"/>
                </a:ext>
              </a:extLst>
            </p:cNvPr>
            <p:cNvSpPr/>
            <p:nvPr/>
          </p:nvSpPr>
          <p:spPr>
            <a:xfrm>
              <a:off x="5020997" y="5444330"/>
              <a:ext cx="1202531" cy="238125"/>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BCBEBEE-0712-DFAE-9956-AE9E145C7854}"/>
                </a:ext>
              </a:extLst>
            </p:cNvPr>
            <p:cNvSpPr/>
            <p:nvPr/>
          </p:nvSpPr>
          <p:spPr>
            <a:xfrm>
              <a:off x="5020998" y="5444330"/>
              <a:ext cx="130969" cy="238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CDF78361-8853-6BE9-DD46-7E6B791EF84E}"/>
                </a:ext>
              </a:extLst>
            </p:cNvPr>
            <p:cNvSpPr/>
            <p:nvPr/>
          </p:nvSpPr>
          <p:spPr>
            <a:xfrm>
              <a:off x="6104465" y="5444330"/>
              <a:ext cx="119064" cy="238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ylinder 12">
              <a:extLst>
                <a:ext uri="{FF2B5EF4-FFF2-40B4-BE49-F238E27FC236}">
                  <a16:creationId xmlns:a16="http://schemas.microsoft.com/office/drawing/2014/main" id="{4D4D2C75-5E8A-9F23-5691-0E07EE163642}"/>
                </a:ext>
              </a:extLst>
            </p:cNvPr>
            <p:cNvSpPr/>
            <p:nvPr/>
          </p:nvSpPr>
          <p:spPr>
            <a:xfrm>
              <a:off x="5044811" y="5686361"/>
              <a:ext cx="71438" cy="130970"/>
            </a:xfrm>
            <a:prstGeom prst="can">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Rectangle 15">
            <a:extLst>
              <a:ext uri="{FF2B5EF4-FFF2-40B4-BE49-F238E27FC236}">
                <a16:creationId xmlns:a16="http://schemas.microsoft.com/office/drawing/2014/main" id="{6E99DCF6-12AE-0238-41E6-034A2A6FE2ED}"/>
              </a:ext>
            </a:extLst>
          </p:cNvPr>
          <p:cNvSpPr/>
          <p:nvPr/>
        </p:nvSpPr>
        <p:spPr>
          <a:xfrm>
            <a:off x="4855898" y="4902993"/>
            <a:ext cx="3726655" cy="13096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Diamond 17">
            <a:extLst>
              <a:ext uri="{FF2B5EF4-FFF2-40B4-BE49-F238E27FC236}">
                <a16:creationId xmlns:a16="http://schemas.microsoft.com/office/drawing/2014/main" id="{CE9943F0-9EEB-527A-6B38-0189438319A3}"/>
              </a:ext>
            </a:extLst>
          </p:cNvPr>
          <p:cNvSpPr/>
          <p:nvPr/>
        </p:nvSpPr>
        <p:spPr>
          <a:xfrm>
            <a:off x="6296554" y="2383366"/>
            <a:ext cx="202407" cy="238125"/>
          </a:xfrm>
          <a:prstGeom prst="diamond">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20" name="Rectangle 19">
            <a:extLst>
              <a:ext uri="{FF2B5EF4-FFF2-40B4-BE49-F238E27FC236}">
                <a16:creationId xmlns:a16="http://schemas.microsoft.com/office/drawing/2014/main" id="{480DF01D-F264-4AC9-0B2D-CF2667C194E2}"/>
              </a:ext>
            </a:extLst>
          </p:cNvPr>
          <p:cNvSpPr/>
          <p:nvPr/>
        </p:nvSpPr>
        <p:spPr>
          <a:xfrm>
            <a:off x="5765263" y="2144570"/>
            <a:ext cx="869324" cy="11805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DF18C351-D9D4-4E5A-E77A-FFB0EF73827F}"/>
              </a:ext>
            </a:extLst>
          </p:cNvPr>
          <p:cNvSpPr/>
          <p:nvPr/>
        </p:nvSpPr>
        <p:spPr>
          <a:xfrm>
            <a:off x="7137727" y="5274792"/>
            <a:ext cx="515155" cy="7512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539C7F6-6A87-9FE2-16C5-E8EC42328A71}"/>
              </a:ext>
            </a:extLst>
          </p:cNvPr>
          <p:cNvSpPr/>
          <p:nvPr/>
        </p:nvSpPr>
        <p:spPr>
          <a:xfrm>
            <a:off x="4240742" y="1592792"/>
            <a:ext cx="1121832" cy="656166"/>
          </a:xfrm>
          <a:prstGeom prst="rect">
            <a:avLst/>
          </a:prstGeom>
          <a:solidFill>
            <a:schemeClr val="accent2">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5" descr="A picture containing diagram&#10;&#10;Description automatically generated">
            <a:extLst>
              <a:ext uri="{FF2B5EF4-FFF2-40B4-BE49-F238E27FC236}">
                <a16:creationId xmlns:a16="http://schemas.microsoft.com/office/drawing/2014/main" id="{7728602A-52A6-CC19-6DDE-7A6C03248DDB}"/>
              </a:ext>
            </a:extLst>
          </p:cNvPr>
          <p:cNvPicPr>
            <a:picLocks noChangeAspect="1"/>
          </p:cNvPicPr>
          <p:nvPr/>
        </p:nvPicPr>
        <p:blipFill>
          <a:blip r:embed="rId2"/>
          <a:stretch>
            <a:fillRect/>
          </a:stretch>
        </p:blipFill>
        <p:spPr>
          <a:xfrm>
            <a:off x="5947604" y="4167584"/>
            <a:ext cx="968375" cy="717550"/>
          </a:xfrm>
          <a:prstGeom prst="rect">
            <a:avLst/>
          </a:prstGeom>
        </p:spPr>
      </p:pic>
      <p:pic>
        <p:nvPicPr>
          <p:cNvPr id="2050" name="Picture 2">
            <a:extLst>
              <a:ext uri="{FF2B5EF4-FFF2-40B4-BE49-F238E27FC236}">
                <a16:creationId xmlns:a16="http://schemas.microsoft.com/office/drawing/2014/main" id="{8DFBE0E3-CCAD-D378-AB0C-3B82D6FB16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070" t="8272" r="23395" b="10156"/>
          <a:stretch/>
        </p:blipFill>
        <p:spPr bwMode="auto">
          <a:xfrm>
            <a:off x="5996854" y="3397889"/>
            <a:ext cx="869877" cy="1469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39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5"/>
                                        </p:tgtEl>
                                        <p:attrNameLst>
                                          <p:attrName>ppt_x</p:attrName>
                                        </p:attrNameLst>
                                      </p:cBhvr>
                                      <p:tavLst>
                                        <p:tav tm="0">
                                          <p:val>
                                            <p:strVal val="ppt_x"/>
                                          </p:val>
                                        </p:tav>
                                        <p:tav tm="100000">
                                          <p:val>
                                            <p:strVal val="ppt_x"/>
                                          </p:val>
                                        </p:tav>
                                      </p:tavLst>
                                    </p:anim>
                                    <p:anim calcmode="lin" valueType="num">
                                      <p:cBhvr additive="base">
                                        <p:cTn id="7" dur="500"/>
                                        <p:tgtEl>
                                          <p:spTgt spid="25"/>
                                        </p:tgtEl>
                                        <p:attrNameLst>
                                          <p:attrName>ppt_y</p:attrName>
                                        </p:attrNameLst>
                                      </p:cBhvr>
                                      <p:tavLst>
                                        <p:tav tm="0">
                                          <p:val>
                                            <p:strVal val="ppt_y"/>
                                          </p:val>
                                        </p:tav>
                                        <p:tav tm="100000">
                                          <p:val>
                                            <p:strVal val="1+ppt_h/2"/>
                                          </p:val>
                                        </p:tav>
                                      </p:tavLst>
                                    </p:anim>
                                    <p:set>
                                      <p:cBhvr>
                                        <p:cTn id="8" dur="1" fill="hold">
                                          <p:stCondLst>
                                            <p:cond delay="499"/>
                                          </p:stCondLst>
                                        </p:cTn>
                                        <p:tgtEl>
                                          <p:spTgt spid="2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8B181-3A9F-24D4-2DFC-DFD03E34378F}"/>
              </a:ext>
            </a:extLst>
          </p:cNvPr>
          <p:cNvSpPr/>
          <p:nvPr/>
        </p:nvSpPr>
        <p:spPr>
          <a:xfrm>
            <a:off x="1409700" y="1346200"/>
            <a:ext cx="9347200" cy="5016500"/>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FD7B6280-C213-EF45-C1FB-6B98CFF23A79}"/>
              </a:ext>
            </a:extLst>
          </p:cNvPr>
          <p:cNvSpPr txBox="1"/>
          <p:nvPr/>
        </p:nvSpPr>
        <p:spPr>
          <a:xfrm>
            <a:off x="3905250" y="527050"/>
            <a:ext cx="43688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3600" b="1" dirty="0"/>
              <a:t>DISPLAY</a:t>
            </a:r>
          </a:p>
        </p:txBody>
      </p:sp>
      <p:sp>
        <p:nvSpPr>
          <p:cNvPr id="3" name="Rectangle 2">
            <a:extLst>
              <a:ext uri="{FF2B5EF4-FFF2-40B4-BE49-F238E27FC236}">
                <a16:creationId xmlns:a16="http://schemas.microsoft.com/office/drawing/2014/main" id="{E99B8091-55AA-2E79-AF67-B3F20D3FAC79}"/>
              </a:ext>
            </a:extLst>
          </p:cNvPr>
          <p:cNvSpPr/>
          <p:nvPr/>
        </p:nvSpPr>
        <p:spPr>
          <a:xfrm>
            <a:off x="4791075" y="3711575"/>
            <a:ext cx="2616200" cy="469900"/>
          </a:xfrm>
          <a:prstGeom prst="rect">
            <a:avLst/>
          </a:prstGeom>
          <a:solidFill>
            <a:schemeClr val="accent1">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cs typeface="Calibri"/>
              </a:rPr>
              <a:t>CHECKOUT Rs.140</a:t>
            </a:r>
            <a:endParaRPr lang="en-GB" b="1" dirty="0"/>
          </a:p>
        </p:txBody>
      </p:sp>
      <p:sp>
        <p:nvSpPr>
          <p:cNvPr id="4" name="Rectangle 3">
            <a:extLst>
              <a:ext uri="{FF2B5EF4-FFF2-40B4-BE49-F238E27FC236}">
                <a16:creationId xmlns:a16="http://schemas.microsoft.com/office/drawing/2014/main" id="{FD788BCA-6B8B-6FE4-8562-F08F7915D21B}"/>
              </a:ext>
            </a:extLst>
          </p:cNvPr>
          <p:cNvSpPr/>
          <p:nvPr/>
        </p:nvSpPr>
        <p:spPr>
          <a:xfrm>
            <a:off x="2178050" y="1936750"/>
            <a:ext cx="7810500" cy="52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ea typeface="+mn-lt"/>
                <a:cs typeface="+mn-lt"/>
              </a:rPr>
              <a:t>PRODUCT: </a:t>
            </a:r>
            <a:r>
              <a:rPr lang="en-GB" b="1" dirty="0">
                <a:ea typeface="+mn-lt"/>
                <a:cs typeface="+mn-lt"/>
              </a:rPr>
              <a:t>PEARS SOAP      </a:t>
            </a:r>
            <a:r>
              <a:rPr lang="en-GB" dirty="0">
                <a:ea typeface="+mn-lt"/>
                <a:cs typeface="+mn-lt"/>
              </a:rPr>
              <a:t>PER UNIT: </a:t>
            </a:r>
            <a:r>
              <a:rPr lang="en-GB" b="1" dirty="0">
                <a:ea typeface="+mn-lt"/>
                <a:cs typeface="+mn-lt"/>
              </a:rPr>
              <a:t>80      </a:t>
            </a:r>
            <a:r>
              <a:rPr lang="en-GB" dirty="0">
                <a:ea typeface="+mn-lt"/>
                <a:cs typeface="+mn-lt"/>
              </a:rPr>
              <a:t>UNITS: 1NOS      PAYABLE: Rs.80</a:t>
            </a:r>
            <a:endParaRPr lang="en-US" dirty="0"/>
          </a:p>
        </p:txBody>
      </p:sp>
      <p:sp>
        <p:nvSpPr>
          <p:cNvPr id="6" name="Rectangle 5">
            <a:extLst>
              <a:ext uri="{FF2B5EF4-FFF2-40B4-BE49-F238E27FC236}">
                <a16:creationId xmlns:a16="http://schemas.microsoft.com/office/drawing/2014/main" id="{91D8D73F-7984-03AE-158A-D81CB873CB57}"/>
              </a:ext>
            </a:extLst>
          </p:cNvPr>
          <p:cNvSpPr/>
          <p:nvPr/>
        </p:nvSpPr>
        <p:spPr>
          <a:xfrm>
            <a:off x="2165350" y="2749549"/>
            <a:ext cx="7810500" cy="52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mn-lt"/>
                <a:cs typeface="+mn-lt"/>
              </a:rPr>
              <a:t>PRODUCT: </a:t>
            </a:r>
            <a:r>
              <a:rPr lang="en-GB" b="1" dirty="0">
                <a:ea typeface="+mn-lt"/>
                <a:cs typeface="+mn-lt"/>
              </a:rPr>
              <a:t>GOOD KNIGHT    </a:t>
            </a:r>
            <a:r>
              <a:rPr lang="en-GB" dirty="0">
                <a:ea typeface="+mn-lt"/>
                <a:cs typeface="+mn-lt"/>
              </a:rPr>
              <a:t>PER UNIT: 60</a:t>
            </a:r>
            <a:r>
              <a:rPr lang="en-GB" b="1" dirty="0">
                <a:ea typeface="+mn-lt"/>
                <a:cs typeface="+mn-lt"/>
              </a:rPr>
              <a:t>     </a:t>
            </a:r>
            <a:r>
              <a:rPr lang="en-GB" dirty="0">
                <a:ea typeface="+mn-lt"/>
                <a:cs typeface="+mn-lt"/>
              </a:rPr>
              <a:t>UNITS: 1NOS      PAYABLE: Rs.60</a:t>
            </a:r>
            <a:endParaRPr lang="en-US" dirty="0"/>
          </a:p>
        </p:txBody>
      </p:sp>
    </p:spTree>
    <p:extLst>
      <p:ext uri="{BB962C8B-B14F-4D97-AF65-F5344CB8AC3E}">
        <p14:creationId xmlns:p14="http://schemas.microsoft.com/office/powerpoint/2010/main" val="3200369891"/>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14126B5-71F3-1E59-75FE-5100EDE74CB4}"/>
              </a:ext>
            </a:extLst>
          </p:cNvPr>
          <p:cNvGrpSpPr/>
          <p:nvPr/>
        </p:nvGrpSpPr>
        <p:grpSpPr>
          <a:xfrm>
            <a:off x="4033043" y="2253719"/>
            <a:ext cx="5036343" cy="3316026"/>
            <a:chOff x="3616059" y="2723619"/>
            <a:chExt cx="5036343" cy="3316026"/>
          </a:xfrm>
        </p:grpSpPr>
        <p:sp>
          <p:nvSpPr>
            <p:cNvPr id="5" name="Rectangle 4">
              <a:extLst>
                <a:ext uri="{FF2B5EF4-FFF2-40B4-BE49-F238E27FC236}">
                  <a16:creationId xmlns:a16="http://schemas.microsoft.com/office/drawing/2014/main" id="{83BA5FEC-B8E6-B024-AA86-09AF6E45F63F}"/>
                </a:ext>
              </a:extLst>
            </p:cNvPr>
            <p:cNvSpPr/>
            <p:nvPr/>
          </p:nvSpPr>
          <p:spPr>
            <a:xfrm>
              <a:off x="3616060" y="5813425"/>
              <a:ext cx="5036342" cy="22622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595959"/>
                </a:solidFill>
              </a:endParaRPr>
            </a:p>
          </p:txBody>
        </p:sp>
        <p:sp>
          <p:nvSpPr>
            <p:cNvPr id="6" name="Rectangle 5">
              <a:extLst>
                <a:ext uri="{FF2B5EF4-FFF2-40B4-BE49-F238E27FC236}">
                  <a16:creationId xmlns:a16="http://schemas.microsoft.com/office/drawing/2014/main" id="{85A4319E-4C4B-B44F-1780-3392FE47D8AC}"/>
                </a:ext>
              </a:extLst>
            </p:cNvPr>
            <p:cNvSpPr/>
            <p:nvPr/>
          </p:nvSpPr>
          <p:spPr>
            <a:xfrm>
              <a:off x="3616060" y="2868612"/>
              <a:ext cx="142876" cy="295539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1B3972F-DF7A-E917-4FC3-21413DF0BBE0}"/>
                </a:ext>
              </a:extLst>
            </p:cNvPr>
            <p:cNvSpPr/>
            <p:nvPr/>
          </p:nvSpPr>
          <p:spPr>
            <a:xfrm>
              <a:off x="3616059" y="2723619"/>
              <a:ext cx="2833688" cy="238126"/>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2FDC4954-CD87-C31B-EED2-CDECFB1141F6}"/>
              </a:ext>
            </a:extLst>
          </p:cNvPr>
          <p:cNvGrpSpPr/>
          <p:nvPr/>
        </p:nvGrpSpPr>
        <p:grpSpPr>
          <a:xfrm>
            <a:off x="5427397" y="4974430"/>
            <a:ext cx="1202532" cy="373001"/>
            <a:chOff x="5020997" y="5444330"/>
            <a:chExt cx="1202532" cy="373001"/>
          </a:xfrm>
        </p:grpSpPr>
        <p:sp>
          <p:nvSpPr>
            <p:cNvPr id="10" name="Rectangle 9">
              <a:extLst>
                <a:ext uri="{FF2B5EF4-FFF2-40B4-BE49-F238E27FC236}">
                  <a16:creationId xmlns:a16="http://schemas.microsoft.com/office/drawing/2014/main" id="{951EEAC7-B129-6E42-5888-D0379ADDEBFF}"/>
                </a:ext>
              </a:extLst>
            </p:cNvPr>
            <p:cNvSpPr/>
            <p:nvPr/>
          </p:nvSpPr>
          <p:spPr>
            <a:xfrm>
              <a:off x="5020997" y="5444330"/>
              <a:ext cx="1202531" cy="238125"/>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BCBEBEE-0712-DFAE-9956-AE9E145C7854}"/>
                </a:ext>
              </a:extLst>
            </p:cNvPr>
            <p:cNvSpPr/>
            <p:nvPr/>
          </p:nvSpPr>
          <p:spPr>
            <a:xfrm>
              <a:off x="5020998" y="5444330"/>
              <a:ext cx="130969" cy="238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CDF78361-8853-6BE9-DD46-7E6B791EF84E}"/>
                </a:ext>
              </a:extLst>
            </p:cNvPr>
            <p:cNvSpPr/>
            <p:nvPr/>
          </p:nvSpPr>
          <p:spPr>
            <a:xfrm>
              <a:off x="6104465" y="5444330"/>
              <a:ext cx="119064" cy="238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ylinder 12">
              <a:extLst>
                <a:ext uri="{FF2B5EF4-FFF2-40B4-BE49-F238E27FC236}">
                  <a16:creationId xmlns:a16="http://schemas.microsoft.com/office/drawing/2014/main" id="{4D4D2C75-5E8A-9F23-5691-0E07EE163642}"/>
                </a:ext>
              </a:extLst>
            </p:cNvPr>
            <p:cNvSpPr/>
            <p:nvPr/>
          </p:nvSpPr>
          <p:spPr>
            <a:xfrm>
              <a:off x="5044811" y="5686361"/>
              <a:ext cx="71438" cy="130970"/>
            </a:xfrm>
            <a:prstGeom prst="can">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Rectangle 15">
            <a:extLst>
              <a:ext uri="{FF2B5EF4-FFF2-40B4-BE49-F238E27FC236}">
                <a16:creationId xmlns:a16="http://schemas.microsoft.com/office/drawing/2014/main" id="{6E99DCF6-12AE-0238-41E6-034A2A6FE2ED}"/>
              </a:ext>
            </a:extLst>
          </p:cNvPr>
          <p:cNvSpPr/>
          <p:nvPr/>
        </p:nvSpPr>
        <p:spPr>
          <a:xfrm>
            <a:off x="4855898" y="4902993"/>
            <a:ext cx="3726655" cy="13096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Diamond 17">
            <a:extLst>
              <a:ext uri="{FF2B5EF4-FFF2-40B4-BE49-F238E27FC236}">
                <a16:creationId xmlns:a16="http://schemas.microsoft.com/office/drawing/2014/main" id="{CE9943F0-9EEB-527A-6B38-0189438319A3}"/>
              </a:ext>
            </a:extLst>
          </p:cNvPr>
          <p:cNvSpPr/>
          <p:nvPr/>
        </p:nvSpPr>
        <p:spPr>
          <a:xfrm>
            <a:off x="6296554" y="2383366"/>
            <a:ext cx="202407" cy="238125"/>
          </a:xfrm>
          <a:prstGeom prst="diamond">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20" name="Rectangle 19">
            <a:extLst>
              <a:ext uri="{FF2B5EF4-FFF2-40B4-BE49-F238E27FC236}">
                <a16:creationId xmlns:a16="http://schemas.microsoft.com/office/drawing/2014/main" id="{480DF01D-F264-4AC9-0B2D-CF2667C194E2}"/>
              </a:ext>
            </a:extLst>
          </p:cNvPr>
          <p:cNvSpPr/>
          <p:nvPr/>
        </p:nvSpPr>
        <p:spPr>
          <a:xfrm>
            <a:off x="5765263" y="2144570"/>
            <a:ext cx="869324" cy="11805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DF18C351-D9D4-4E5A-E77A-FFB0EF73827F}"/>
              </a:ext>
            </a:extLst>
          </p:cNvPr>
          <p:cNvSpPr/>
          <p:nvPr/>
        </p:nvSpPr>
        <p:spPr>
          <a:xfrm>
            <a:off x="7137727" y="5274792"/>
            <a:ext cx="515155" cy="7512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539C7F6-6A87-9FE2-16C5-E8EC42328A71}"/>
              </a:ext>
            </a:extLst>
          </p:cNvPr>
          <p:cNvSpPr/>
          <p:nvPr/>
        </p:nvSpPr>
        <p:spPr>
          <a:xfrm>
            <a:off x="4240742" y="1592792"/>
            <a:ext cx="1121832" cy="656166"/>
          </a:xfrm>
          <a:prstGeom prst="rect">
            <a:avLst/>
          </a:prstGeom>
          <a:solidFill>
            <a:schemeClr val="accent2">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2">
            <a:extLst>
              <a:ext uri="{FF2B5EF4-FFF2-40B4-BE49-F238E27FC236}">
                <a16:creationId xmlns:a16="http://schemas.microsoft.com/office/drawing/2014/main" id="{10143F09-1DF3-9FB0-C14B-A0C17FA246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070" t="8272" r="23395" b="10156"/>
          <a:stretch/>
        </p:blipFill>
        <p:spPr bwMode="auto">
          <a:xfrm>
            <a:off x="5938761" y="3424860"/>
            <a:ext cx="869877" cy="146938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1CC04EE-A6AA-A88C-F32D-A3463079D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522649" y="3524762"/>
            <a:ext cx="1836731" cy="1469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61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anim calcmode="lin" valueType="num">
                                      <p:cBhvr additive="base">
                                        <p:cTn id="13" dur="500" fill="hold"/>
                                        <p:tgtEl>
                                          <p:spTgt spid="3074"/>
                                        </p:tgtEl>
                                        <p:attrNameLst>
                                          <p:attrName>ppt_x</p:attrName>
                                        </p:attrNameLst>
                                      </p:cBhvr>
                                      <p:tavLst>
                                        <p:tav tm="0">
                                          <p:val>
                                            <p:strVal val="#ppt_x"/>
                                          </p:val>
                                        </p:tav>
                                        <p:tav tm="100000">
                                          <p:val>
                                            <p:strVal val="#ppt_x"/>
                                          </p:val>
                                        </p:tav>
                                      </p:tavLst>
                                    </p:anim>
                                    <p:anim calcmode="lin" valueType="num">
                                      <p:cBhvr additive="base">
                                        <p:cTn id="14"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F8B181-3A9F-24D4-2DFC-DFD03E34378F}"/>
              </a:ext>
            </a:extLst>
          </p:cNvPr>
          <p:cNvSpPr/>
          <p:nvPr/>
        </p:nvSpPr>
        <p:spPr>
          <a:xfrm>
            <a:off x="1422400" y="1358900"/>
            <a:ext cx="9347200" cy="5016500"/>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FD7B6280-C213-EF45-C1FB-6B98CFF23A79}"/>
              </a:ext>
            </a:extLst>
          </p:cNvPr>
          <p:cNvSpPr txBox="1"/>
          <p:nvPr/>
        </p:nvSpPr>
        <p:spPr>
          <a:xfrm>
            <a:off x="3905250" y="527050"/>
            <a:ext cx="43688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3600" b="1" dirty="0"/>
              <a:t>DISPLAY</a:t>
            </a:r>
          </a:p>
        </p:txBody>
      </p:sp>
      <p:sp>
        <p:nvSpPr>
          <p:cNvPr id="3" name="Rectangle 2">
            <a:extLst>
              <a:ext uri="{FF2B5EF4-FFF2-40B4-BE49-F238E27FC236}">
                <a16:creationId xmlns:a16="http://schemas.microsoft.com/office/drawing/2014/main" id="{E99B8091-55AA-2E79-AF67-B3F20D3FAC79}"/>
              </a:ext>
            </a:extLst>
          </p:cNvPr>
          <p:cNvSpPr/>
          <p:nvPr/>
        </p:nvSpPr>
        <p:spPr>
          <a:xfrm>
            <a:off x="4778375" y="4638675"/>
            <a:ext cx="2616200" cy="469900"/>
          </a:xfrm>
          <a:prstGeom prst="rect">
            <a:avLst/>
          </a:prstGeom>
          <a:solidFill>
            <a:schemeClr val="accent1">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cs typeface="Calibri"/>
              </a:rPr>
              <a:t>CHECKOUT Rs.185</a:t>
            </a:r>
            <a:endParaRPr lang="en-GB" b="1" dirty="0"/>
          </a:p>
        </p:txBody>
      </p:sp>
      <p:sp>
        <p:nvSpPr>
          <p:cNvPr id="4" name="Rectangle 3">
            <a:extLst>
              <a:ext uri="{FF2B5EF4-FFF2-40B4-BE49-F238E27FC236}">
                <a16:creationId xmlns:a16="http://schemas.microsoft.com/office/drawing/2014/main" id="{FD788BCA-6B8B-6FE4-8562-F08F7915D21B}"/>
              </a:ext>
            </a:extLst>
          </p:cNvPr>
          <p:cNvSpPr/>
          <p:nvPr/>
        </p:nvSpPr>
        <p:spPr>
          <a:xfrm>
            <a:off x="2178050" y="1936750"/>
            <a:ext cx="7810500" cy="52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ea typeface="+mn-lt"/>
                <a:cs typeface="+mn-lt"/>
              </a:rPr>
              <a:t>PRODUCT: </a:t>
            </a:r>
            <a:r>
              <a:rPr lang="en-GB" b="1" dirty="0">
                <a:ea typeface="+mn-lt"/>
                <a:cs typeface="+mn-lt"/>
              </a:rPr>
              <a:t>PEARS SOAP      </a:t>
            </a:r>
            <a:r>
              <a:rPr lang="en-GB" dirty="0">
                <a:ea typeface="+mn-lt"/>
                <a:cs typeface="+mn-lt"/>
              </a:rPr>
              <a:t>PER UNIT: </a:t>
            </a:r>
            <a:r>
              <a:rPr lang="en-GB" b="1" dirty="0">
                <a:ea typeface="+mn-lt"/>
                <a:cs typeface="+mn-lt"/>
              </a:rPr>
              <a:t>80      </a:t>
            </a:r>
            <a:r>
              <a:rPr lang="en-GB" dirty="0">
                <a:ea typeface="+mn-lt"/>
                <a:cs typeface="+mn-lt"/>
              </a:rPr>
              <a:t>UNITS: 1NOS      PAYABLE: Rs.80</a:t>
            </a:r>
            <a:endParaRPr lang="en-US" dirty="0"/>
          </a:p>
        </p:txBody>
      </p:sp>
      <p:sp>
        <p:nvSpPr>
          <p:cNvPr id="6" name="Rectangle 5">
            <a:extLst>
              <a:ext uri="{FF2B5EF4-FFF2-40B4-BE49-F238E27FC236}">
                <a16:creationId xmlns:a16="http://schemas.microsoft.com/office/drawing/2014/main" id="{91D8D73F-7984-03AE-158A-D81CB873CB57}"/>
              </a:ext>
            </a:extLst>
          </p:cNvPr>
          <p:cNvSpPr/>
          <p:nvPr/>
        </p:nvSpPr>
        <p:spPr>
          <a:xfrm>
            <a:off x="2165350" y="2813049"/>
            <a:ext cx="7810500" cy="52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mn-lt"/>
                <a:cs typeface="+mn-lt"/>
              </a:rPr>
              <a:t>PRODUCT: </a:t>
            </a:r>
            <a:r>
              <a:rPr lang="en-GB" b="1" dirty="0">
                <a:ea typeface="+mn-lt"/>
                <a:cs typeface="+mn-lt"/>
              </a:rPr>
              <a:t>GOOD KNIGHT      </a:t>
            </a:r>
            <a:r>
              <a:rPr lang="en-GB" dirty="0">
                <a:ea typeface="+mn-lt"/>
                <a:cs typeface="+mn-lt"/>
              </a:rPr>
              <a:t>PER UNIT: 60</a:t>
            </a:r>
            <a:r>
              <a:rPr lang="en-GB" b="1" dirty="0">
                <a:ea typeface="+mn-lt"/>
                <a:cs typeface="+mn-lt"/>
              </a:rPr>
              <a:t>     </a:t>
            </a:r>
            <a:r>
              <a:rPr lang="en-GB" dirty="0">
                <a:ea typeface="+mn-lt"/>
                <a:cs typeface="+mn-lt"/>
              </a:rPr>
              <a:t>UNITS: 1NOS      PAYABLE: Rs.60</a:t>
            </a:r>
            <a:endParaRPr lang="en-US" dirty="0"/>
          </a:p>
        </p:txBody>
      </p:sp>
      <p:sp>
        <p:nvSpPr>
          <p:cNvPr id="8" name="Rectangle 7">
            <a:extLst>
              <a:ext uri="{FF2B5EF4-FFF2-40B4-BE49-F238E27FC236}">
                <a16:creationId xmlns:a16="http://schemas.microsoft.com/office/drawing/2014/main" id="{E3DDE517-9F38-5AF7-7AE4-7D258BEB0D48}"/>
              </a:ext>
            </a:extLst>
          </p:cNvPr>
          <p:cNvSpPr/>
          <p:nvPr/>
        </p:nvSpPr>
        <p:spPr>
          <a:xfrm>
            <a:off x="2165350" y="3663949"/>
            <a:ext cx="7810500" cy="52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mn-lt"/>
                <a:cs typeface="+mn-lt"/>
              </a:rPr>
              <a:t>PRODUCT: </a:t>
            </a:r>
            <a:r>
              <a:rPr lang="en-GB" b="1" dirty="0">
                <a:ea typeface="+mn-lt"/>
                <a:cs typeface="+mn-lt"/>
              </a:rPr>
              <a:t>APPLE     </a:t>
            </a:r>
            <a:r>
              <a:rPr lang="en-GB" dirty="0">
                <a:ea typeface="+mn-lt"/>
                <a:cs typeface="+mn-lt"/>
              </a:rPr>
              <a:t>PER UNIT: </a:t>
            </a:r>
            <a:r>
              <a:rPr lang="en-GB" b="1" dirty="0">
                <a:ea typeface="+mn-lt"/>
                <a:cs typeface="+mn-lt"/>
              </a:rPr>
              <a:t>90      </a:t>
            </a:r>
            <a:r>
              <a:rPr lang="en-GB" dirty="0">
                <a:ea typeface="+mn-lt"/>
                <a:cs typeface="+mn-lt"/>
              </a:rPr>
              <a:t>UNITS: 0.5KG      PAYABLE: Rs.45</a:t>
            </a:r>
            <a:endParaRPr lang="en-US" dirty="0"/>
          </a:p>
        </p:txBody>
      </p:sp>
    </p:spTree>
    <p:extLst>
      <p:ext uri="{BB962C8B-B14F-4D97-AF65-F5344CB8AC3E}">
        <p14:creationId xmlns:p14="http://schemas.microsoft.com/office/powerpoint/2010/main" val="4109917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7D5F46F-55F9-E75A-E740-169800C516E1}"/>
              </a:ext>
            </a:extLst>
          </p:cNvPr>
          <p:cNvSpPr txBox="1"/>
          <p:nvPr/>
        </p:nvSpPr>
        <p:spPr>
          <a:xfrm>
            <a:off x="630936" y="2807208"/>
            <a:ext cx="342900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dirty="0"/>
              <a:t>After the CHECKOUT button is clicked, a QR code will be displayed.</a:t>
            </a:r>
          </a:p>
          <a:p>
            <a:pPr indent="-228600">
              <a:lnSpc>
                <a:spcPct val="90000"/>
              </a:lnSpc>
              <a:spcAft>
                <a:spcPts val="600"/>
              </a:spcAft>
              <a:buFont typeface="Arial" panose="020B0604020202020204" pitchFamily="34" charset="0"/>
              <a:buChar char="•"/>
            </a:pPr>
            <a:endParaRPr lang="en-US" sz="2200"/>
          </a:p>
          <a:p>
            <a:pPr indent="-228600">
              <a:lnSpc>
                <a:spcPct val="90000"/>
              </a:lnSpc>
              <a:spcAft>
                <a:spcPts val="600"/>
              </a:spcAft>
              <a:buFont typeface="Arial" panose="020B0604020202020204" pitchFamily="34" charset="0"/>
              <a:buChar char="•"/>
            </a:pPr>
            <a:r>
              <a:rPr lang="en-US" sz="2200" dirty="0"/>
              <a:t>We can pay via any UPI app by scanning that QR code.</a:t>
            </a:r>
            <a:endParaRPr lang="en-US" sz="2200" dirty="0">
              <a:cs typeface="Calibri"/>
            </a:endParaRPr>
          </a:p>
        </p:txBody>
      </p:sp>
      <p:pic>
        <p:nvPicPr>
          <p:cNvPr id="4098" name="Picture 2">
            <a:extLst>
              <a:ext uri="{FF2B5EF4-FFF2-40B4-BE49-F238E27FC236}">
                <a16:creationId xmlns:a16="http://schemas.microsoft.com/office/drawing/2014/main" id="{08A38650-05A7-6EB1-9199-855DC6D73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2738" y="1439457"/>
            <a:ext cx="4265956" cy="4265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161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BA57924-5C60-8E2C-C08C-8FF07EE196C3}"/>
              </a:ext>
            </a:extLst>
          </p:cNvPr>
          <p:cNvSpPr txBox="1"/>
          <p:nvPr/>
        </p:nvSpPr>
        <p:spPr>
          <a:xfrm>
            <a:off x="2599267" y="1046381"/>
            <a:ext cx="10905066" cy="439398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92500" lnSpcReduction="10000"/>
          </a:bodyPr>
          <a:lstStyle/>
          <a:p>
            <a:pPr>
              <a:lnSpc>
                <a:spcPct val="90000"/>
              </a:lnSpc>
              <a:spcAft>
                <a:spcPts val="600"/>
              </a:spcAft>
            </a:pPr>
            <a:r>
              <a:rPr lang="en-US" sz="6600" b="1" dirty="0"/>
              <a:t>What's in the Future?</a:t>
            </a:r>
            <a:endParaRPr lang="en-US"/>
          </a:p>
          <a:p>
            <a:pPr indent="-228600">
              <a:lnSpc>
                <a:spcPct val="90000"/>
              </a:lnSpc>
              <a:spcAft>
                <a:spcPts val="600"/>
              </a:spcAft>
              <a:buFont typeface="Arial" panose="020B0604020202020204" pitchFamily="34" charset="0"/>
              <a:buChar char="•"/>
            </a:pPr>
            <a:endParaRPr lang="en-US" sz="2800" b="1" dirty="0">
              <a:cs typeface="Calibri"/>
            </a:endParaRPr>
          </a:p>
          <a:p>
            <a:pPr indent="-228600">
              <a:lnSpc>
                <a:spcPct val="90000"/>
              </a:lnSpc>
              <a:spcAft>
                <a:spcPts val="600"/>
              </a:spcAft>
              <a:buFont typeface="Arial" panose="020B0604020202020204" pitchFamily="34" charset="0"/>
              <a:buChar char="•"/>
            </a:pPr>
            <a:endParaRPr lang="en-US" sz="2800" b="1" dirty="0">
              <a:cs typeface="Calibri"/>
            </a:endParaRPr>
          </a:p>
          <a:p>
            <a:pPr indent="-228600">
              <a:lnSpc>
                <a:spcPct val="90000"/>
              </a:lnSpc>
              <a:spcAft>
                <a:spcPts val="600"/>
              </a:spcAft>
              <a:buFont typeface="Arial" panose="020B0604020202020204" pitchFamily="34" charset="0"/>
              <a:buChar char="•"/>
            </a:pPr>
            <a:r>
              <a:rPr lang="en-US" sz="2800" dirty="0"/>
              <a:t> Generate Digital Receipt</a:t>
            </a:r>
            <a:endParaRPr lang="en-US" sz="2800">
              <a:cs typeface="Calibri"/>
            </a:endParaRPr>
          </a:p>
          <a:p>
            <a:pPr indent="-228600">
              <a:lnSpc>
                <a:spcPct val="90000"/>
              </a:lnSpc>
              <a:spcAft>
                <a:spcPts val="600"/>
              </a:spcAft>
              <a:buFont typeface="Arial" panose="020B0604020202020204" pitchFamily="34" charset="0"/>
              <a:buChar char="•"/>
            </a:pPr>
            <a:endParaRPr lang="en-US" sz="2800" dirty="0">
              <a:cs typeface="Calibri"/>
            </a:endParaRPr>
          </a:p>
          <a:p>
            <a:pPr indent="-228600">
              <a:lnSpc>
                <a:spcPct val="90000"/>
              </a:lnSpc>
              <a:spcAft>
                <a:spcPts val="600"/>
              </a:spcAft>
              <a:buFont typeface="Arial" panose="020B0604020202020204" pitchFamily="34" charset="0"/>
              <a:buChar char="•"/>
            </a:pPr>
            <a:r>
              <a:rPr lang="en-US" sz="2800" dirty="0"/>
              <a:t> Keeps Transaction History</a:t>
            </a:r>
            <a:endParaRPr lang="en-US" sz="2800">
              <a:cs typeface="Calibri"/>
            </a:endParaRPr>
          </a:p>
          <a:p>
            <a:pPr indent="-228600">
              <a:lnSpc>
                <a:spcPct val="90000"/>
              </a:lnSpc>
              <a:spcAft>
                <a:spcPts val="600"/>
              </a:spcAft>
              <a:buFont typeface="Arial" panose="020B0604020202020204" pitchFamily="34" charset="0"/>
              <a:buChar char="•"/>
            </a:pPr>
            <a:endParaRPr lang="en-US" sz="2800" dirty="0">
              <a:cs typeface="Calibri"/>
            </a:endParaRPr>
          </a:p>
          <a:p>
            <a:pPr indent="-228600">
              <a:lnSpc>
                <a:spcPct val="90000"/>
              </a:lnSpc>
              <a:spcAft>
                <a:spcPts val="600"/>
              </a:spcAft>
              <a:buFont typeface="Arial" panose="020B0604020202020204" pitchFamily="34" charset="0"/>
              <a:buChar char="•"/>
            </a:pPr>
            <a:r>
              <a:rPr lang="en-US" sz="2800" dirty="0"/>
              <a:t> Screen Promotions and Offers</a:t>
            </a:r>
            <a:endParaRPr lang="en-US" sz="2800">
              <a:cs typeface="Calibri"/>
            </a:endParaRPr>
          </a:p>
          <a:p>
            <a:pPr indent="-228600">
              <a:lnSpc>
                <a:spcPct val="90000"/>
              </a:lnSpc>
              <a:spcAft>
                <a:spcPts val="600"/>
              </a:spcAft>
              <a:buFont typeface="Arial" panose="020B0604020202020204" pitchFamily="34" charset="0"/>
              <a:buChar char="•"/>
            </a:pPr>
            <a:endParaRPr lang="en-US" sz="2800" dirty="0">
              <a:cs typeface="Calibri"/>
            </a:endParaRPr>
          </a:p>
          <a:p>
            <a:pPr indent="-228600">
              <a:lnSpc>
                <a:spcPct val="90000"/>
              </a:lnSpc>
              <a:spcAft>
                <a:spcPts val="600"/>
              </a:spcAft>
              <a:buFont typeface="Arial" panose="020B0604020202020204" pitchFamily="34" charset="0"/>
              <a:buChar char="•"/>
            </a:pPr>
            <a:r>
              <a:rPr lang="en-US" sz="2800" dirty="0"/>
              <a:t> Integration for multiple stores for easy analytics</a:t>
            </a:r>
            <a:endParaRPr lang="en-US" sz="2800" dirty="0">
              <a:cs typeface="Calibri"/>
            </a:endParaRP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14385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21EF680-16CD-3086-3F43-B75DED119C3A}"/>
              </a:ext>
            </a:extLst>
          </p:cNvPr>
          <p:cNvSpPr txBox="1"/>
          <p:nvPr/>
        </p:nvSpPr>
        <p:spPr>
          <a:xfrm>
            <a:off x="1524000" y="1293338"/>
            <a:ext cx="9144000" cy="327459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7200" b="1" kern="1200">
                <a:solidFill>
                  <a:schemeClr val="tx1"/>
                </a:solidFill>
                <a:latin typeface="+mj-lt"/>
                <a:ea typeface="+mj-ea"/>
                <a:cs typeface="+mj-cs"/>
              </a:rPr>
              <a:t>THANKYOU</a:t>
            </a:r>
            <a:endParaRPr lang="en-US" sz="7200" kern="1200">
              <a:solidFill>
                <a:schemeClr val="tx1"/>
              </a:solidFill>
              <a:latin typeface="+mj-lt"/>
              <a:ea typeface="+mj-ea"/>
              <a:cs typeface="+mj-cs"/>
            </a:endParaRPr>
          </a:p>
        </p:txBody>
      </p:sp>
      <p:cxnSp>
        <p:nvCxnSpPr>
          <p:cNvPr id="28" name="Straight Connector 27">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300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4810E6FF-8DA9-FB74-0B35-3B328A399BFF}"/>
              </a:ext>
            </a:extLst>
          </p:cNvPr>
          <p:cNvSpPr txBox="1"/>
          <p:nvPr/>
        </p:nvSpPr>
        <p:spPr>
          <a:xfrm>
            <a:off x="838200" y="365125"/>
            <a:ext cx="10515600"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kern="1200">
                <a:solidFill>
                  <a:schemeClr val="tx1"/>
                </a:solidFill>
                <a:latin typeface="+mj-lt"/>
                <a:ea typeface="+mj-ea"/>
                <a:cs typeface="+mj-cs"/>
              </a:rPr>
              <a:t>FEATURES</a:t>
            </a:r>
            <a:endParaRPr lang="en-US" sz="4400" kern="1200">
              <a:solidFill>
                <a:schemeClr val="tx1"/>
              </a:solidFill>
              <a:latin typeface="+mj-lt"/>
              <a:ea typeface="+mj-ea"/>
              <a:cs typeface="+mj-cs"/>
            </a:endParaRP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AA3C844-DA8B-22AF-7EC6-F0333FBA2B0A}"/>
              </a:ext>
            </a:extLst>
          </p:cNvPr>
          <p:cNvSpPr txBox="1"/>
          <p:nvPr/>
        </p:nvSpPr>
        <p:spPr>
          <a:xfrm>
            <a:off x="1862137" y="1908969"/>
            <a:ext cx="10515600" cy="435133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342900" indent="-228600">
              <a:lnSpc>
                <a:spcPct val="90000"/>
              </a:lnSpc>
              <a:spcAft>
                <a:spcPts val="600"/>
              </a:spcAft>
              <a:buFont typeface="Arial" panose="020B0604020202020204" pitchFamily="34" charset="0"/>
              <a:buChar char="•"/>
            </a:pPr>
            <a:r>
              <a:rPr lang="en-US" sz="2400" dirty="0"/>
              <a:t>AI-powered</a:t>
            </a:r>
            <a:endParaRPr lang="en-US" sz="2400" dirty="0">
              <a:cs typeface="Calibri"/>
            </a:endParaRPr>
          </a:p>
          <a:p>
            <a:pPr indent="-228600">
              <a:lnSpc>
                <a:spcPct val="90000"/>
              </a:lnSpc>
              <a:spcAft>
                <a:spcPts val="600"/>
              </a:spcAft>
              <a:buFont typeface="Arial" panose="020B0604020202020204" pitchFamily="34" charset="0"/>
              <a:buChar char="•"/>
            </a:pPr>
            <a:endParaRPr lang="en-US" sz="2400" dirty="0">
              <a:cs typeface="Calibri"/>
            </a:endParaRPr>
          </a:p>
          <a:p>
            <a:pPr marL="342900" indent="-228600">
              <a:lnSpc>
                <a:spcPct val="90000"/>
              </a:lnSpc>
              <a:spcAft>
                <a:spcPts val="600"/>
              </a:spcAft>
              <a:buFont typeface="Arial" panose="020B0604020202020204" pitchFamily="34" charset="0"/>
              <a:buChar char="•"/>
            </a:pPr>
            <a:r>
              <a:rPr lang="en-US" sz="2400" dirty="0"/>
              <a:t>Instant checkout</a:t>
            </a:r>
            <a:endParaRPr lang="en-US" sz="2400" dirty="0">
              <a:cs typeface="Calibri"/>
            </a:endParaRPr>
          </a:p>
          <a:p>
            <a:pPr indent="-228600">
              <a:lnSpc>
                <a:spcPct val="90000"/>
              </a:lnSpc>
              <a:spcAft>
                <a:spcPts val="600"/>
              </a:spcAft>
              <a:buFont typeface="Arial" panose="020B0604020202020204" pitchFamily="34" charset="0"/>
              <a:buChar char="•"/>
            </a:pPr>
            <a:endParaRPr lang="en-US" sz="2400" dirty="0">
              <a:cs typeface="Calibri"/>
            </a:endParaRPr>
          </a:p>
          <a:p>
            <a:pPr marL="342900" indent="-228600">
              <a:lnSpc>
                <a:spcPct val="90000"/>
              </a:lnSpc>
              <a:spcAft>
                <a:spcPts val="600"/>
              </a:spcAft>
              <a:buFont typeface="Arial" panose="020B0604020202020204" pitchFamily="34" charset="0"/>
              <a:buChar char="•"/>
            </a:pPr>
            <a:r>
              <a:rPr lang="en-US" sz="2400" dirty="0"/>
              <a:t>Contact-free checkout</a:t>
            </a:r>
            <a:endParaRPr lang="en-US" sz="2400" dirty="0">
              <a:cs typeface="Calibri"/>
            </a:endParaRPr>
          </a:p>
          <a:p>
            <a:pPr indent="-228600">
              <a:lnSpc>
                <a:spcPct val="90000"/>
              </a:lnSpc>
              <a:spcAft>
                <a:spcPts val="600"/>
              </a:spcAft>
              <a:buFont typeface="Arial" panose="020B0604020202020204" pitchFamily="34" charset="0"/>
              <a:buChar char="•"/>
            </a:pPr>
            <a:endParaRPr lang="en-US" sz="2400" dirty="0">
              <a:cs typeface="Calibri"/>
            </a:endParaRPr>
          </a:p>
          <a:p>
            <a:pPr marL="342900" indent="-228600">
              <a:lnSpc>
                <a:spcPct val="90000"/>
              </a:lnSpc>
              <a:spcAft>
                <a:spcPts val="600"/>
              </a:spcAft>
              <a:buFont typeface="Arial" panose="020B0604020202020204" pitchFamily="34" charset="0"/>
              <a:buChar char="•"/>
            </a:pPr>
            <a:r>
              <a:rPr lang="en-US" sz="2400" dirty="0"/>
              <a:t>Easy deployment</a:t>
            </a:r>
            <a:endParaRPr lang="en-US" sz="2400" dirty="0">
              <a:cs typeface="Calibri"/>
            </a:endParaRPr>
          </a:p>
        </p:txBody>
      </p:sp>
    </p:spTree>
    <p:extLst>
      <p:ext uri="{BB962C8B-B14F-4D97-AF65-F5344CB8AC3E}">
        <p14:creationId xmlns:p14="http://schemas.microsoft.com/office/powerpoint/2010/main" val="2019708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A3616266-5E0B-8A2F-3B86-24990E26C5FD}"/>
              </a:ext>
            </a:extLst>
          </p:cNvPr>
          <p:cNvSpPr txBox="1"/>
          <p:nvPr/>
        </p:nvSpPr>
        <p:spPr>
          <a:xfrm>
            <a:off x="4086609" y="332419"/>
            <a:ext cx="4018781" cy="923330"/>
          </a:xfrm>
          <a:prstGeom prst="rect">
            <a:avLst/>
          </a:prstGeom>
          <a:noFill/>
        </p:spPr>
        <p:txBody>
          <a:bodyPr wrap="square" rtlCol="0">
            <a:spAutoFit/>
          </a:bodyPr>
          <a:lstStyle/>
          <a:p>
            <a:pPr algn="ctr"/>
            <a:r>
              <a:rPr lang="en-IN" sz="5400" b="1" dirty="0"/>
              <a:t>WORK FLOW</a:t>
            </a:r>
          </a:p>
        </p:txBody>
      </p:sp>
      <p:cxnSp>
        <p:nvCxnSpPr>
          <p:cNvPr id="69" name="Straight Connector 68">
            <a:extLst>
              <a:ext uri="{FF2B5EF4-FFF2-40B4-BE49-F238E27FC236}">
                <a16:creationId xmlns:a16="http://schemas.microsoft.com/office/drawing/2014/main" id="{5DEF7465-372E-0E74-8625-C5ADEAF8C940}"/>
              </a:ext>
            </a:extLst>
          </p:cNvPr>
          <p:cNvCxnSpPr/>
          <p:nvPr/>
        </p:nvCxnSpPr>
        <p:spPr>
          <a:xfrm>
            <a:off x="4181590" y="1255749"/>
            <a:ext cx="3857897" cy="0"/>
          </a:xfrm>
          <a:prstGeom prst="line">
            <a:avLst/>
          </a:prstGeom>
          <a:ln w="76200"/>
        </p:spPr>
        <p:style>
          <a:lnRef idx="1">
            <a:schemeClr val="accent2"/>
          </a:lnRef>
          <a:fillRef idx="0">
            <a:schemeClr val="accent2"/>
          </a:fillRef>
          <a:effectRef idx="0">
            <a:schemeClr val="accent2"/>
          </a:effectRef>
          <a:fontRef idx="minor">
            <a:schemeClr val="tx1"/>
          </a:fontRef>
        </p:style>
      </p:cxnSp>
      <p:grpSp>
        <p:nvGrpSpPr>
          <p:cNvPr id="73" name="Group 72">
            <a:extLst>
              <a:ext uri="{FF2B5EF4-FFF2-40B4-BE49-F238E27FC236}">
                <a16:creationId xmlns:a16="http://schemas.microsoft.com/office/drawing/2014/main" id="{A554E48C-05E8-DCC3-12B8-CB920987AC4E}"/>
              </a:ext>
            </a:extLst>
          </p:cNvPr>
          <p:cNvGrpSpPr/>
          <p:nvPr/>
        </p:nvGrpSpPr>
        <p:grpSpPr>
          <a:xfrm>
            <a:off x="357494" y="1675676"/>
            <a:ext cx="11506088" cy="4849905"/>
            <a:chOff x="564774" y="1838796"/>
            <a:chExt cx="11506088" cy="4849905"/>
          </a:xfrm>
        </p:grpSpPr>
        <p:sp>
          <p:nvSpPr>
            <p:cNvPr id="11" name="Rectangle: Rounded Corners 10">
              <a:extLst>
                <a:ext uri="{FF2B5EF4-FFF2-40B4-BE49-F238E27FC236}">
                  <a16:creationId xmlns:a16="http://schemas.microsoft.com/office/drawing/2014/main" id="{9C0862B1-4E14-50B5-6EFF-5AEF6C6225D0}"/>
                </a:ext>
              </a:extLst>
            </p:cNvPr>
            <p:cNvSpPr/>
            <p:nvPr/>
          </p:nvSpPr>
          <p:spPr>
            <a:xfrm>
              <a:off x="564774" y="2438400"/>
              <a:ext cx="1703295" cy="6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700" dirty="0"/>
                <a:t>Weight Sensor</a:t>
              </a:r>
            </a:p>
          </p:txBody>
        </p:sp>
        <p:sp>
          <p:nvSpPr>
            <p:cNvPr id="13" name="Rectangle: Rounded Corners 12">
              <a:extLst>
                <a:ext uri="{FF2B5EF4-FFF2-40B4-BE49-F238E27FC236}">
                  <a16:creationId xmlns:a16="http://schemas.microsoft.com/office/drawing/2014/main" id="{4D4B50BD-EE48-1CC5-3990-8A8646A7C8E1}"/>
                </a:ext>
              </a:extLst>
            </p:cNvPr>
            <p:cNvSpPr/>
            <p:nvPr/>
          </p:nvSpPr>
          <p:spPr>
            <a:xfrm>
              <a:off x="564776" y="5220166"/>
              <a:ext cx="1703295" cy="6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700" dirty="0"/>
                <a:t>Camera Module</a:t>
              </a:r>
            </a:p>
          </p:txBody>
        </p:sp>
        <p:sp>
          <p:nvSpPr>
            <p:cNvPr id="15" name="Rectangle: Rounded Corners 14">
              <a:extLst>
                <a:ext uri="{FF2B5EF4-FFF2-40B4-BE49-F238E27FC236}">
                  <a16:creationId xmlns:a16="http://schemas.microsoft.com/office/drawing/2014/main" id="{CC9D4672-1D0D-064F-AADD-F3F08A64C804}"/>
                </a:ext>
              </a:extLst>
            </p:cNvPr>
            <p:cNvSpPr/>
            <p:nvPr/>
          </p:nvSpPr>
          <p:spPr>
            <a:xfrm>
              <a:off x="564775" y="3819996"/>
              <a:ext cx="1703295" cy="69757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700" dirty="0"/>
                <a:t>Raspberry Pi</a:t>
              </a:r>
            </a:p>
          </p:txBody>
        </p:sp>
        <p:sp>
          <p:nvSpPr>
            <p:cNvPr id="17" name="Rectangle 16">
              <a:extLst>
                <a:ext uri="{FF2B5EF4-FFF2-40B4-BE49-F238E27FC236}">
                  <a16:creationId xmlns:a16="http://schemas.microsoft.com/office/drawing/2014/main" id="{555A8E53-C390-4C04-1CEE-58CBC3BE18D5}"/>
                </a:ext>
              </a:extLst>
            </p:cNvPr>
            <p:cNvSpPr/>
            <p:nvPr/>
          </p:nvSpPr>
          <p:spPr>
            <a:xfrm>
              <a:off x="2556024" y="3822013"/>
              <a:ext cx="1819836" cy="697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700" dirty="0"/>
                <a:t>REST API</a:t>
              </a:r>
            </a:p>
          </p:txBody>
        </p:sp>
        <p:sp>
          <p:nvSpPr>
            <p:cNvPr id="19" name="Diamond 18">
              <a:extLst>
                <a:ext uri="{FF2B5EF4-FFF2-40B4-BE49-F238E27FC236}">
                  <a16:creationId xmlns:a16="http://schemas.microsoft.com/office/drawing/2014/main" id="{703307A5-29D4-4E73-26C2-FDA056B934DF}"/>
                </a:ext>
              </a:extLst>
            </p:cNvPr>
            <p:cNvSpPr/>
            <p:nvPr/>
          </p:nvSpPr>
          <p:spPr>
            <a:xfrm>
              <a:off x="4643718" y="3366728"/>
              <a:ext cx="2079812" cy="1604107"/>
            </a:xfrm>
            <a:prstGeom prst="diamond">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IN" sz="1700" b="1" dirty="0">
                  <a:solidFill>
                    <a:schemeClr val="tx1"/>
                  </a:solidFill>
                </a:rPr>
                <a:t>Empty Data</a:t>
              </a:r>
            </a:p>
          </p:txBody>
        </p:sp>
        <p:sp>
          <p:nvSpPr>
            <p:cNvPr id="21" name="Rectangle: Rounded Corners 20">
              <a:extLst>
                <a:ext uri="{FF2B5EF4-FFF2-40B4-BE49-F238E27FC236}">
                  <a16:creationId xmlns:a16="http://schemas.microsoft.com/office/drawing/2014/main" id="{C006F8B1-F1A8-FDEB-80CD-A259A637B120}"/>
                </a:ext>
              </a:extLst>
            </p:cNvPr>
            <p:cNvSpPr/>
            <p:nvPr/>
          </p:nvSpPr>
          <p:spPr>
            <a:xfrm>
              <a:off x="6537454" y="2630546"/>
              <a:ext cx="1703295" cy="6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700" dirty="0"/>
                <a:t>Home Page</a:t>
              </a:r>
            </a:p>
          </p:txBody>
        </p:sp>
        <p:sp>
          <p:nvSpPr>
            <p:cNvPr id="23" name="Rectangle: Rounded Corners 22">
              <a:extLst>
                <a:ext uri="{FF2B5EF4-FFF2-40B4-BE49-F238E27FC236}">
                  <a16:creationId xmlns:a16="http://schemas.microsoft.com/office/drawing/2014/main" id="{6308F196-D462-3B03-0584-5B65CA948FEE}"/>
                </a:ext>
              </a:extLst>
            </p:cNvPr>
            <p:cNvSpPr/>
            <p:nvPr/>
          </p:nvSpPr>
          <p:spPr>
            <a:xfrm>
              <a:off x="6537454" y="5005444"/>
              <a:ext cx="1703295" cy="6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700" dirty="0"/>
                <a:t>Checkout Page</a:t>
              </a:r>
            </a:p>
          </p:txBody>
        </p:sp>
        <p:sp>
          <p:nvSpPr>
            <p:cNvPr id="25" name="Rectangle: Rounded Corners 24">
              <a:extLst>
                <a:ext uri="{FF2B5EF4-FFF2-40B4-BE49-F238E27FC236}">
                  <a16:creationId xmlns:a16="http://schemas.microsoft.com/office/drawing/2014/main" id="{5597566D-75F1-1157-7C26-3822D5B742E7}"/>
                </a:ext>
              </a:extLst>
            </p:cNvPr>
            <p:cNvSpPr/>
            <p:nvPr/>
          </p:nvSpPr>
          <p:spPr>
            <a:xfrm>
              <a:off x="8861497" y="5005444"/>
              <a:ext cx="1703295" cy="697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700" dirty="0"/>
                <a:t>QR Code</a:t>
              </a:r>
            </a:p>
            <a:p>
              <a:pPr algn="ctr"/>
              <a:r>
                <a:rPr lang="en-IN" sz="1700" dirty="0"/>
                <a:t>(UPI)</a:t>
              </a:r>
            </a:p>
          </p:txBody>
        </p:sp>
        <p:sp>
          <p:nvSpPr>
            <p:cNvPr id="27" name="Rectangle: Rounded Corners 26">
              <a:extLst>
                <a:ext uri="{FF2B5EF4-FFF2-40B4-BE49-F238E27FC236}">
                  <a16:creationId xmlns:a16="http://schemas.microsoft.com/office/drawing/2014/main" id="{7C6F39EF-6C7B-38E9-ACC1-45003165E100}"/>
                </a:ext>
              </a:extLst>
            </p:cNvPr>
            <p:cNvSpPr/>
            <p:nvPr/>
          </p:nvSpPr>
          <p:spPr>
            <a:xfrm>
              <a:off x="8861498" y="2630546"/>
              <a:ext cx="1703295" cy="69757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700" dirty="0"/>
                <a:t>Success Page </a:t>
              </a:r>
            </a:p>
          </p:txBody>
        </p:sp>
        <p:sp>
          <p:nvSpPr>
            <p:cNvPr id="29" name="Diamond 28">
              <a:extLst>
                <a:ext uri="{FF2B5EF4-FFF2-40B4-BE49-F238E27FC236}">
                  <a16:creationId xmlns:a16="http://schemas.microsoft.com/office/drawing/2014/main" id="{42D22A16-E769-F193-51AA-5FF7E664B47A}"/>
                </a:ext>
              </a:extLst>
            </p:cNvPr>
            <p:cNvSpPr/>
            <p:nvPr/>
          </p:nvSpPr>
          <p:spPr>
            <a:xfrm>
              <a:off x="9991050" y="3819996"/>
              <a:ext cx="2079812" cy="971327"/>
            </a:xfrm>
            <a:prstGeom prst="diamond">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IN" sz="1700" b="1" dirty="0">
                  <a:solidFill>
                    <a:schemeClr val="tx1"/>
                  </a:solidFill>
                </a:rPr>
                <a:t>Payment</a:t>
              </a:r>
            </a:p>
            <a:p>
              <a:pPr algn="ctr"/>
              <a:r>
                <a:rPr lang="en-IN" sz="1700" b="1" dirty="0">
                  <a:solidFill>
                    <a:schemeClr val="tx1"/>
                  </a:solidFill>
                </a:rPr>
                <a:t>Success</a:t>
              </a:r>
            </a:p>
          </p:txBody>
        </p:sp>
        <p:cxnSp>
          <p:nvCxnSpPr>
            <p:cNvPr id="31" name="Straight Arrow Connector 30">
              <a:extLst>
                <a:ext uri="{FF2B5EF4-FFF2-40B4-BE49-F238E27FC236}">
                  <a16:creationId xmlns:a16="http://schemas.microsoft.com/office/drawing/2014/main" id="{0557A12A-48A0-46C9-4CFE-4968EFDF6D6F}"/>
                </a:ext>
              </a:extLst>
            </p:cNvPr>
            <p:cNvCxnSpPr>
              <a:cxnSpLocks/>
              <a:stCxn id="11" idx="2"/>
              <a:endCxn id="15" idx="0"/>
            </p:cNvCxnSpPr>
            <p:nvPr/>
          </p:nvCxnSpPr>
          <p:spPr>
            <a:xfrm>
              <a:off x="1416422" y="3135972"/>
              <a:ext cx="1" cy="684024"/>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AB88D17-DBC7-D185-C4B6-94B91B4EBD7F}"/>
                </a:ext>
              </a:extLst>
            </p:cNvPr>
            <p:cNvCxnSpPr>
              <a:cxnSpLocks/>
              <a:stCxn id="13" idx="0"/>
              <a:endCxn id="15" idx="2"/>
            </p:cNvCxnSpPr>
            <p:nvPr/>
          </p:nvCxnSpPr>
          <p:spPr>
            <a:xfrm flipH="1" flipV="1">
              <a:off x="1416423" y="4517568"/>
              <a:ext cx="1" cy="702598"/>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EB9D7B4-CC2D-0427-50EE-AA99542B80D7}"/>
                </a:ext>
              </a:extLst>
            </p:cNvPr>
            <p:cNvCxnSpPr>
              <a:cxnSpLocks/>
            </p:cNvCxnSpPr>
            <p:nvPr/>
          </p:nvCxnSpPr>
          <p:spPr>
            <a:xfrm>
              <a:off x="2402541" y="1838796"/>
              <a:ext cx="0" cy="4849905"/>
            </a:xfrm>
            <a:prstGeom prst="line">
              <a:avLst/>
            </a:prstGeom>
            <a:ln>
              <a:solidFill>
                <a:schemeClr val="bg2">
                  <a:lumMod val="75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193F266-9C60-4114-07BB-AF033FA059D2}"/>
                </a:ext>
              </a:extLst>
            </p:cNvPr>
            <p:cNvCxnSpPr>
              <a:stCxn id="15" idx="3"/>
              <a:endCxn id="17" idx="1"/>
            </p:cNvCxnSpPr>
            <p:nvPr/>
          </p:nvCxnSpPr>
          <p:spPr>
            <a:xfrm>
              <a:off x="2268070" y="4168782"/>
              <a:ext cx="287954" cy="2017"/>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EA91D6D-2592-E34D-6456-562A23C7D823}"/>
                </a:ext>
              </a:extLst>
            </p:cNvPr>
            <p:cNvCxnSpPr/>
            <p:nvPr/>
          </p:nvCxnSpPr>
          <p:spPr>
            <a:xfrm>
              <a:off x="4357939" y="4168781"/>
              <a:ext cx="277906" cy="2017"/>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BE55FEF0-8D55-75F1-37C0-8F2587238470}"/>
                </a:ext>
              </a:extLst>
            </p:cNvPr>
            <p:cNvCxnSpPr>
              <a:cxnSpLocks/>
              <a:stCxn id="19" idx="0"/>
              <a:endCxn id="21" idx="1"/>
            </p:cNvCxnSpPr>
            <p:nvPr/>
          </p:nvCxnSpPr>
          <p:spPr>
            <a:xfrm rot="5400000" flipH="1" flipV="1">
              <a:off x="5916841" y="2746115"/>
              <a:ext cx="387396" cy="85383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D1C1C7B-B566-C5A0-EDA4-14A0FADC0BF3}"/>
                </a:ext>
              </a:extLst>
            </p:cNvPr>
            <p:cNvSpPr txBox="1"/>
            <p:nvPr/>
          </p:nvSpPr>
          <p:spPr>
            <a:xfrm rot="20622501">
              <a:off x="5774743" y="2716229"/>
              <a:ext cx="485518" cy="369332"/>
            </a:xfrm>
            <a:prstGeom prst="rect">
              <a:avLst/>
            </a:prstGeom>
            <a:noFill/>
          </p:spPr>
          <p:txBody>
            <a:bodyPr wrap="none" rtlCol="0">
              <a:spAutoFit/>
            </a:bodyPr>
            <a:lstStyle/>
            <a:p>
              <a:r>
                <a:rPr lang="en-IN" dirty="0"/>
                <a:t>Yes</a:t>
              </a:r>
            </a:p>
          </p:txBody>
        </p:sp>
        <p:cxnSp>
          <p:nvCxnSpPr>
            <p:cNvPr id="48" name="Connector: Curved 47">
              <a:extLst>
                <a:ext uri="{FF2B5EF4-FFF2-40B4-BE49-F238E27FC236}">
                  <a16:creationId xmlns:a16="http://schemas.microsoft.com/office/drawing/2014/main" id="{8611A106-F375-2C67-847E-260FC58CE887}"/>
                </a:ext>
              </a:extLst>
            </p:cNvPr>
            <p:cNvCxnSpPr>
              <a:stCxn id="19" idx="2"/>
              <a:endCxn id="23" idx="1"/>
            </p:cNvCxnSpPr>
            <p:nvPr/>
          </p:nvCxnSpPr>
          <p:spPr>
            <a:xfrm rot="16200000" flipH="1">
              <a:off x="5918842" y="4735617"/>
              <a:ext cx="383395" cy="85383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9AF59DA-4AE8-6FF3-B82E-77198F13F766}"/>
                </a:ext>
              </a:extLst>
            </p:cNvPr>
            <p:cNvSpPr txBox="1"/>
            <p:nvPr/>
          </p:nvSpPr>
          <p:spPr>
            <a:xfrm rot="1123562">
              <a:off x="5759639" y="5169564"/>
              <a:ext cx="455574" cy="369332"/>
            </a:xfrm>
            <a:prstGeom prst="rect">
              <a:avLst/>
            </a:prstGeom>
            <a:noFill/>
          </p:spPr>
          <p:txBody>
            <a:bodyPr wrap="none" rtlCol="0">
              <a:spAutoFit/>
            </a:bodyPr>
            <a:lstStyle/>
            <a:p>
              <a:r>
                <a:rPr lang="en-IN" dirty="0"/>
                <a:t>No</a:t>
              </a:r>
            </a:p>
          </p:txBody>
        </p:sp>
        <p:cxnSp>
          <p:nvCxnSpPr>
            <p:cNvPr id="51" name="Straight Arrow Connector 50">
              <a:extLst>
                <a:ext uri="{FF2B5EF4-FFF2-40B4-BE49-F238E27FC236}">
                  <a16:creationId xmlns:a16="http://schemas.microsoft.com/office/drawing/2014/main" id="{45055DFC-3664-F67F-5D5E-CF63B6EADBF3}"/>
                </a:ext>
              </a:extLst>
            </p:cNvPr>
            <p:cNvCxnSpPr>
              <a:stCxn id="23" idx="3"/>
              <a:endCxn id="25" idx="1"/>
            </p:cNvCxnSpPr>
            <p:nvPr/>
          </p:nvCxnSpPr>
          <p:spPr>
            <a:xfrm>
              <a:off x="8240749" y="5354230"/>
              <a:ext cx="6207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61F054F2-9512-633B-0227-21BF337C8039}"/>
                </a:ext>
              </a:extLst>
            </p:cNvPr>
            <p:cNvCxnSpPr>
              <a:stCxn id="25" idx="3"/>
              <a:endCxn id="29" idx="2"/>
            </p:cNvCxnSpPr>
            <p:nvPr/>
          </p:nvCxnSpPr>
          <p:spPr>
            <a:xfrm flipV="1">
              <a:off x="10564792" y="4791323"/>
              <a:ext cx="466164" cy="56290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Curved 55">
              <a:extLst>
                <a:ext uri="{FF2B5EF4-FFF2-40B4-BE49-F238E27FC236}">
                  <a16:creationId xmlns:a16="http://schemas.microsoft.com/office/drawing/2014/main" id="{474CA8C2-357D-A886-7620-82E27645C3E2}"/>
                </a:ext>
              </a:extLst>
            </p:cNvPr>
            <p:cNvCxnSpPr>
              <a:stCxn id="29" idx="0"/>
              <a:endCxn id="27" idx="3"/>
            </p:cNvCxnSpPr>
            <p:nvPr/>
          </p:nvCxnSpPr>
          <p:spPr>
            <a:xfrm rot="16200000" flipV="1">
              <a:off x="10377543" y="3166582"/>
              <a:ext cx="840664" cy="46616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73B7C10-730F-C6EE-345B-F118E464EEF1}"/>
                </a:ext>
              </a:extLst>
            </p:cNvPr>
            <p:cNvCxnSpPr>
              <a:stCxn id="27" idx="1"/>
              <a:endCxn id="21" idx="3"/>
            </p:cNvCxnSpPr>
            <p:nvPr/>
          </p:nvCxnSpPr>
          <p:spPr>
            <a:xfrm flipH="1">
              <a:off x="8240749" y="2979332"/>
              <a:ext cx="6207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DB25EFC2-17A5-1F5E-5D32-0606789C2FE0}"/>
                </a:ext>
              </a:extLst>
            </p:cNvPr>
            <p:cNvCxnSpPr>
              <a:stCxn id="29" idx="1"/>
              <a:endCxn id="23" idx="0"/>
            </p:cNvCxnSpPr>
            <p:nvPr/>
          </p:nvCxnSpPr>
          <p:spPr>
            <a:xfrm rot="10800000" flipV="1">
              <a:off x="7389102" y="4305660"/>
              <a:ext cx="2601948" cy="69978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C31DF77-33F6-38E4-8168-6751AF041B91}"/>
                </a:ext>
              </a:extLst>
            </p:cNvPr>
            <p:cNvSpPr txBox="1"/>
            <p:nvPr/>
          </p:nvSpPr>
          <p:spPr>
            <a:xfrm>
              <a:off x="10895777" y="3205282"/>
              <a:ext cx="485518" cy="369332"/>
            </a:xfrm>
            <a:prstGeom prst="rect">
              <a:avLst/>
            </a:prstGeom>
            <a:noFill/>
          </p:spPr>
          <p:txBody>
            <a:bodyPr wrap="none" rtlCol="0">
              <a:spAutoFit/>
            </a:bodyPr>
            <a:lstStyle/>
            <a:p>
              <a:r>
                <a:rPr lang="en-IN" dirty="0"/>
                <a:t>Yes</a:t>
              </a:r>
            </a:p>
          </p:txBody>
        </p:sp>
        <p:sp>
          <p:nvSpPr>
            <p:cNvPr id="66" name="TextBox 65">
              <a:extLst>
                <a:ext uri="{FF2B5EF4-FFF2-40B4-BE49-F238E27FC236}">
                  <a16:creationId xmlns:a16="http://schemas.microsoft.com/office/drawing/2014/main" id="{44CE2EE9-80BF-D1D0-C8E8-1D29BB8E2F90}"/>
                </a:ext>
              </a:extLst>
            </p:cNvPr>
            <p:cNvSpPr txBox="1"/>
            <p:nvPr/>
          </p:nvSpPr>
          <p:spPr>
            <a:xfrm rot="21288233">
              <a:off x="8462290" y="4103235"/>
              <a:ext cx="455574" cy="369332"/>
            </a:xfrm>
            <a:prstGeom prst="rect">
              <a:avLst/>
            </a:prstGeom>
            <a:noFill/>
          </p:spPr>
          <p:txBody>
            <a:bodyPr wrap="none" rtlCol="0">
              <a:spAutoFit/>
            </a:bodyPr>
            <a:lstStyle/>
            <a:p>
              <a:r>
                <a:rPr lang="en-IN" dirty="0"/>
                <a:t>No</a:t>
              </a:r>
            </a:p>
          </p:txBody>
        </p:sp>
        <p:sp>
          <p:nvSpPr>
            <p:cNvPr id="70" name="TextBox 69">
              <a:extLst>
                <a:ext uri="{FF2B5EF4-FFF2-40B4-BE49-F238E27FC236}">
                  <a16:creationId xmlns:a16="http://schemas.microsoft.com/office/drawing/2014/main" id="{5726EE62-AB7E-47D3-82CF-2231F1F183AD}"/>
                </a:ext>
              </a:extLst>
            </p:cNvPr>
            <p:cNvSpPr txBox="1"/>
            <p:nvPr/>
          </p:nvSpPr>
          <p:spPr>
            <a:xfrm>
              <a:off x="769865" y="6319369"/>
              <a:ext cx="1293111" cy="369332"/>
            </a:xfrm>
            <a:prstGeom prst="rect">
              <a:avLst/>
            </a:prstGeom>
            <a:noFill/>
          </p:spPr>
          <p:txBody>
            <a:bodyPr wrap="none" rtlCol="0">
              <a:spAutoFit/>
            </a:bodyPr>
            <a:lstStyle/>
            <a:p>
              <a:r>
                <a:rPr lang="en-IN" dirty="0"/>
                <a:t>HARDWARE</a:t>
              </a:r>
            </a:p>
          </p:txBody>
        </p:sp>
        <p:sp>
          <p:nvSpPr>
            <p:cNvPr id="72" name="TextBox 71">
              <a:extLst>
                <a:ext uri="{FF2B5EF4-FFF2-40B4-BE49-F238E27FC236}">
                  <a16:creationId xmlns:a16="http://schemas.microsoft.com/office/drawing/2014/main" id="{9D109BEE-82DC-E2B1-6016-EAE88CFC5671}"/>
                </a:ext>
              </a:extLst>
            </p:cNvPr>
            <p:cNvSpPr txBox="1"/>
            <p:nvPr/>
          </p:nvSpPr>
          <p:spPr>
            <a:xfrm>
              <a:off x="6110538" y="6278829"/>
              <a:ext cx="1225785" cy="369332"/>
            </a:xfrm>
            <a:prstGeom prst="rect">
              <a:avLst/>
            </a:prstGeom>
            <a:noFill/>
          </p:spPr>
          <p:txBody>
            <a:bodyPr wrap="none" rtlCol="0">
              <a:spAutoFit/>
            </a:bodyPr>
            <a:lstStyle/>
            <a:p>
              <a:r>
                <a:rPr lang="en-IN" dirty="0"/>
                <a:t>SOFTWARE</a:t>
              </a:r>
            </a:p>
          </p:txBody>
        </p:sp>
      </p:grpSp>
    </p:spTree>
    <p:extLst>
      <p:ext uri="{BB962C8B-B14F-4D97-AF65-F5344CB8AC3E}">
        <p14:creationId xmlns:p14="http://schemas.microsoft.com/office/powerpoint/2010/main" val="1708633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8726F778-693C-4AF9-0146-08EE200050BE}"/>
              </a:ext>
            </a:extLst>
          </p:cNvPr>
          <p:cNvSpPr txBox="1"/>
          <p:nvPr/>
        </p:nvSpPr>
        <p:spPr>
          <a:xfrm>
            <a:off x="4815608" y="2712244"/>
            <a:ext cx="5458691" cy="144541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Aft>
                <a:spcPts val="600"/>
              </a:spcAft>
            </a:pPr>
            <a:r>
              <a:rPr lang="en-US" sz="6600" b="1" dirty="0"/>
              <a:t>COMPONENTS USED</a:t>
            </a:r>
          </a:p>
        </p:txBody>
      </p:sp>
    </p:spTree>
    <p:extLst>
      <p:ext uri="{BB962C8B-B14F-4D97-AF65-F5344CB8AC3E}">
        <p14:creationId xmlns:p14="http://schemas.microsoft.com/office/powerpoint/2010/main" val="1712541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8726F778-693C-4AF9-0146-08EE200050BE}"/>
              </a:ext>
            </a:extLst>
          </p:cNvPr>
          <p:cNvSpPr txBox="1"/>
          <p:nvPr/>
        </p:nvSpPr>
        <p:spPr>
          <a:xfrm>
            <a:off x="4815608" y="2712244"/>
            <a:ext cx="5458691" cy="144541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Aft>
                <a:spcPts val="600"/>
              </a:spcAft>
            </a:pPr>
            <a:endParaRPr lang="en-US" sz="6600" b="1" dirty="0"/>
          </a:p>
        </p:txBody>
      </p:sp>
      <p:sp>
        <p:nvSpPr>
          <p:cNvPr id="3" name="TextBox 2">
            <a:extLst>
              <a:ext uri="{FF2B5EF4-FFF2-40B4-BE49-F238E27FC236}">
                <a16:creationId xmlns:a16="http://schemas.microsoft.com/office/drawing/2014/main" id="{0516D8C8-293B-BB99-DD0A-DD10D494BAD8}"/>
              </a:ext>
            </a:extLst>
          </p:cNvPr>
          <p:cNvSpPr txBox="1"/>
          <p:nvPr/>
        </p:nvSpPr>
        <p:spPr>
          <a:xfrm>
            <a:off x="4641599" y="1620143"/>
            <a:ext cx="5039782"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514350">
              <a:buAutoNum type="arabicPeriod"/>
            </a:pPr>
            <a:r>
              <a:rPr lang="en-GB" sz="2800" b="1" dirty="0"/>
              <a:t>Raspberry Pi 4B</a:t>
            </a:r>
          </a:p>
          <a:p>
            <a:pPr marL="514350" indent="-514350">
              <a:buAutoNum type="arabicPeriod"/>
            </a:pPr>
            <a:r>
              <a:rPr lang="en-GB" sz="2800" b="1" dirty="0"/>
              <a:t>Camera Module</a:t>
            </a:r>
          </a:p>
          <a:p>
            <a:pPr marL="514350" indent="-514350">
              <a:buAutoNum type="arabicPeriod"/>
            </a:pPr>
            <a:r>
              <a:rPr lang="en-GB" sz="2800" b="1" dirty="0"/>
              <a:t>Weight Sensor (Load Cell)</a:t>
            </a:r>
          </a:p>
          <a:p>
            <a:pPr marL="514350" indent="-514350">
              <a:buAutoNum type="arabicPeriod"/>
            </a:pPr>
            <a:r>
              <a:rPr lang="en-GB" sz="2800" b="1" dirty="0"/>
              <a:t>HX711 Break outboard</a:t>
            </a:r>
          </a:p>
          <a:p>
            <a:pPr marL="514350" indent="-514350">
              <a:buAutoNum type="arabicPeriod"/>
            </a:pPr>
            <a:r>
              <a:rPr lang="en-GB" sz="2800" b="1" dirty="0"/>
              <a:t>Jumper wires</a:t>
            </a:r>
          </a:p>
          <a:p>
            <a:pPr marL="514350" indent="-514350">
              <a:buAutoNum type="arabicPeriod"/>
            </a:pPr>
            <a:r>
              <a:rPr lang="en-GB" sz="2800" b="1" dirty="0"/>
              <a:t>Touch Screen Display</a:t>
            </a:r>
          </a:p>
          <a:p>
            <a:pPr marL="514350" indent="-514350">
              <a:buAutoNum type="arabicPeriod"/>
            </a:pPr>
            <a:endParaRPr lang="en-GB" sz="2800" b="1" dirty="0"/>
          </a:p>
          <a:p>
            <a:pPr marL="342900" indent="-342900">
              <a:buAutoNum type="arabicPeriod"/>
            </a:pPr>
            <a:endParaRPr lang="en-US" dirty="0"/>
          </a:p>
        </p:txBody>
      </p:sp>
    </p:spTree>
    <p:extLst>
      <p:ext uri="{BB962C8B-B14F-4D97-AF65-F5344CB8AC3E}">
        <p14:creationId xmlns:p14="http://schemas.microsoft.com/office/powerpoint/2010/main" val="3087403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1A4E562-9D19-5C6E-3580-1B216F12635D}"/>
              </a:ext>
            </a:extLst>
          </p:cNvPr>
          <p:cNvSpPr txBox="1"/>
          <p:nvPr/>
        </p:nvSpPr>
        <p:spPr>
          <a:xfrm>
            <a:off x="316417" y="1153572"/>
            <a:ext cx="3539066" cy="44611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kern="1200">
                <a:solidFill>
                  <a:srgbClr val="FFFFFF"/>
                </a:solidFill>
                <a:latin typeface="+mj-lt"/>
                <a:ea typeface="+mj-ea"/>
                <a:cs typeface="+mj-cs"/>
              </a:rPr>
              <a:t>COMPONENTS USED</a:t>
            </a:r>
          </a:p>
        </p:txBody>
      </p:sp>
      <p:sp>
        <p:nvSpPr>
          <p:cNvPr id="35"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6A7AC9DE-7485-16DC-8E12-786912C2F92F}"/>
              </a:ext>
            </a:extLst>
          </p:cNvPr>
          <p:cNvSpPr txBox="1"/>
          <p:nvPr/>
        </p:nvSpPr>
        <p:spPr>
          <a:xfrm>
            <a:off x="4700382" y="340018"/>
            <a:ext cx="50397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dirty="0"/>
              <a:t>1. Raspberry Pi 4B</a:t>
            </a:r>
            <a:endParaRPr lang="en-US" dirty="0"/>
          </a:p>
        </p:txBody>
      </p:sp>
      <p:pic>
        <p:nvPicPr>
          <p:cNvPr id="3" name="Picture 3" descr="A picture containing electronics, circuit&#10;&#10;Description automatically generated">
            <a:extLst>
              <a:ext uri="{FF2B5EF4-FFF2-40B4-BE49-F238E27FC236}">
                <a16:creationId xmlns:a16="http://schemas.microsoft.com/office/drawing/2014/main" id="{3C04E47E-6A74-DB48-13D2-68DE6F864683}"/>
              </a:ext>
            </a:extLst>
          </p:cNvPr>
          <p:cNvPicPr>
            <a:picLocks noChangeAspect="1"/>
          </p:cNvPicPr>
          <p:nvPr/>
        </p:nvPicPr>
        <p:blipFill>
          <a:blip r:embed="rId2"/>
          <a:stretch>
            <a:fillRect/>
          </a:stretch>
        </p:blipFill>
        <p:spPr>
          <a:xfrm>
            <a:off x="5257800" y="1829367"/>
            <a:ext cx="4597400" cy="3440565"/>
          </a:xfrm>
          <a:prstGeom prst="rect">
            <a:avLst/>
          </a:prstGeom>
        </p:spPr>
      </p:pic>
    </p:spTree>
    <p:extLst>
      <p:ext uri="{BB962C8B-B14F-4D97-AF65-F5344CB8AC3E}">
        <p14:creationId xmlns:p14="http://schemas.microsoft.com/office/powerpoint/2010/main" val="215141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1A4E562-9D19-5C6E-3580-1B216F12635D}"/>
              </a:ext>
            </a:extLst>
          </p:cNvPr>
          <p:cNvSpPr txBox="1"/>
          <p:nvPr/>
        </p:nvSpPr>
        <p:spPr>
          <a:xfrm>
            <a:off x="316417" y="1153572"/>
            <a:ext cx="3539066" cy="44611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kern="1200">
                <a:solidFill>
                  <a:srgbClr val="FFFFFF"/>
                </a:solidFill>
                <a:latin typeface="+mj-lt"/>
                <a:ea typeface="+mj-ea"/>
                <a:cs typeface="+mj-cs"/>
              </a:rPr>
              <a:t>COMPONENTS USED</a:t>
            </a:r>
          </a:p>
        </p:txBody>
      </p:sp>
      <p:sp>
        <p:nvSpPr>
          <p:cNvPr id="35"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AB133426-5B5A-A264-FD00-9D39CA7F8BC3}"/>
              </a:ext>
            </a:extLst>
          </p:cNvPr>
          <p:cNvSpPr txBox="1"/>
          <p:nvPr/>
        </p:nvSpPr>
        <p:spPr>
          <a:xfrm>
            <a:off x="4627226" y="1543844"/>
            <a:ext cx="5848158" cy="24000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Aft>
                <a:spcPts val="600"/>
              </a:spcAft>
            </a:pPr>
            <a:endParaRPr lang="en-US" sz="2000" dirty="0">
              <a:ea typeface="+mn-lt"/>
              <a:cs typeface="+mn-lt"/>
            </a:endParaRPr>
          </a:p>
          <a:p>
            <a:pPr marL="457200" indent="-457200">
              <a:lnSpc>
                <a:spcPct val="90000"/>
              </a:lnSpc>
              <a:spcAft>
                <a:spcPts val="600"/>
              </a:spcAft>
              <a:buFont typeface="Arial" panose="020B0604020202020204" pitchFamily="34" charset="0"/>
              <a:buChar char="•"/>
            </a:pPr>
            <a:r>
              <a:rPr lang="en-US" sz="2800" dirty="0">
                <a:ea typeface="+mn-lt"/>
                <a:cs typeface="+mn-lt"/>
              </a:rPr>
              <a:t>The brain of the device is Raspberry Pi. All major processes are carried out by this device</a:t>
            </a:r>
            <a:r>
              <a:rPr lang="en-US" sz="2000" dirty="0">
                <a:ea typeface="+mn-lt"/>
                <a:cs typeface="+mn-lt"/>
              </a:rPr>
              <a:t>.</a:t>
            </a:r>
            <a:endParaRPr lang="en-US" dirty="0">
              <a:ea typeface="+mn-lt"/>
              <a:cs typeface="+mn-lt"/>
            </a:endParaRPr>
          </a:p>
        </p:txBody>
      </p:sp>
      <p:sp>
        <p:nvSpPr>
          <p:cNvPr id="2" name="TextBox 1">
            <a:extLst>
              <a:ext uri="{FF2B5EF4-FFF2-40B4-BE49-F238E27FC236}">
                <a16:creationId xmlns:a16="http://schemas.microsoft.com/office/drawing/2014/main" id="{6A7AC9DE-7485-16DC-8E12-786912C2F92F}"/>
              </a:ext>
            </a:extLst>
          </p:cNvPr>
          <p:cNvSpPr txBox="1"/>
          <p:nvPr/>
        </p:nvSpPr>
        <p:spPr>
          <a:xfrm>
            <a:off x="4627226" y="630352"/>
            <a:ext cx="50397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dirty="0"/>
              <a:t>1. Raspberry Pi 4B</a:t>
            </a:r>
            <a:endParaRPr lang="en-US" dirty="0"/>
          </a:p>
        </p:txBody>
      </p:sp>
    </p:spTree>
    <p:extLst>
      <p:ext uri="{BB962C8B-B14F-4D97-AF65-F5344CB8AC3E}">
        <p14:creationId xmlns:p14="http://schemas.microsoft.com/office/powerpoint/2010/main" val="133329545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352</TotalTime>
  <Words>955</Words>
  <Application>Microsoft Office PowerPoint</Application>
  <PresentationFormat>Widescreen</PresentationFormat>
  <Paragraphs>177</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Sanah Nazeem</cp:lastModifiedBy>
  <cp:revision>1029</cp:revision>
  <dcterms:created xsi:type="dcterms:W3CDTF">2013-07-15T20:26:40Z</dcterms:created>
  <dcterms:modified xsi:type="dcterms:W3CDTF">2022-09-25T11:16:23Z</dcterms:modified>
</cp:coreProperties>
</file>